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256" r:id="rId2"/>
    <p:sldId id="257" r:id="rId3"/>
    <p:sldId id="261" r:id="rId4"/>
    <p:sldId id="258" r:id="rId5"/>
    <p:sldId id="262" r:id="rId6"/>
    <p:sldId id="264" r:id="rId7"/>
    <p:sldId id="302" r:id="rId8"/>
    <p:sldId id="272" r:id="rId9"/>
    <p:sldId id="265" r:id="rId10"/>
    <p:sldId id="303" r:id="rId11"/>
    <p:sldId id="304" r:id="rId12"/>
    <p:sldId id="266" r:id="rId13"/>
    <p:sldId id="268" r:id="rId14"/>
    <p:sldId id="305" r:id="rId15"/>
    <p:sldId id="273" r:id="rId16"/>
    <p:sldId id="306" r:id="rId17"/>
    <p:sldId id="308" r:id="rId18"/>
    <p:sldId id="309" r:id="rId19"/>
    <p:sldId id="311" r:id="rId20"/>
    <p:sldId id="310" r:id="rId21"/>
    <p:sldId id="312" r:id="rId22"/>
    <p:sldId id="300" r:id="rId23"/>
    <p:sldId id="314" r:id="rId24"/>
    <p:sldId id="313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BD5947A-540E-7C43-A771-384F24B523FA}" v="387" dt="2024-10-04T19:18:10.36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599"/>
  </p:normalViewPr>
  <p:slideViewPr>
    <p:cSldViewPr snapToGrid="0">
      <p:cViewPr>
        <p:scale>
          <a:sx n="88" d="100"/>
          <a:sy n="88" d="100"/>
        </p:scale>
        <p:origin x="280" y="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3928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E5CAC87-F478-334E-8A4A-DCC5F2E7071F}" type="doc">
      <dgm:prSet loTypeId="urn:microsoft.com/office/officeart/2005/8/layout/process4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7B3891F-B66D-7145-8F31-F5A9195D2587}">
      <dgm:prSet phldrT="[Text]" custT="1"/>
      <dgm:spPr/>
      <dgm:t>
        <a:bodyPr/>
        <a:lstStyle/>
        <a:p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Planes : </a:t>
          </a:r>
          <a:r>
            <a:rPr lang="en-US" sz="180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Each Plane Contains Many Flash Blocks (BLK).</a:t>
          </a:r>
          <a:endParaRPr lang="en-US" sz="18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E545FFA-56B1-424E-B976-15F58DBC49A5}" type="parTrans" cxnId="{1AF67A0A-7C21-9246-A124-6BC26E1A9231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7BC4315-D70A-4943-A916-58296ABCD16C}" type="sibTrans" cxnId="{1AF67A0A-7C21-9246-A124-6BC26E1A9231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D8485E30-E5D5-064F-8722-31B5C9CF61F6}">
      <dgm:prSet phldrT="[Text]" custT="1"/>
      <dgm:spPr/>
      <dgm:t>
        <a:bodyPr/>
        <a:lstStyle/>
        <a:p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Blocks : Smallest Unit That Can Be Erased At Once, Consists Of Multiple Pages</a:t>
          </a:r>
        </a:p>
      </dgm:t>
    </dgm:pt>
    <dgm:pt modelId="{8354EE6C-0344-4845-AB9C-F02A6CD20346}" type="parTrans" cxnId="{A36F205E-BBF4-6C4E-B7A4-623B1A592F5F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13E1217-0502-AF4E-9C3C-81B87F9F22F3}" type="sibTrans" cxnId="{A36F205E-BBF4-6C4E-B7A4-623B1A592F5F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A01E08A-B895-BF4A-BE0A-87B0209E95DD}">
      <dgm:prSet custT="1"/>
      <dgm:spPr/>
      <dgm:t>
        <a:bodyPr/>
        <a:lstStyle/>
        <a:p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NAND Flash Chip : </a:t>
          </a:r>
          <a:r>
            <a:rPr lang="en-US" sz="180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Composed Of Several Planes.</a:t>
          </a:r>
          <a:endParaRPr lang="en-US" sz="18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0ABB7F9-B1FD-0A43-8CBC-B5739FBC6828}" type="parTrans" cxnId="{AF32796C-9E2A-2849-BA14-C9F0C77FD9F6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68B6A8F-C4F8-EE4B-9B24-BA7B858D0578}" type="sibTrans" cxnId="{AF32796C-9E2A-2849-BA14-C9F0C77FD9F6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336F635-D4CC-1A4D-B0A1-F82BBA839C7C}">
      <dgm:prSet custT="1"/>
      <dgm:spPr/>
      <dgm:t>
        <a:bodyPr/>
        <a:lstStyle/>
        <a:p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Page : Smallest Unit That Can Be Written To Or Read</a:t>
          </a:r>
        </a:p>
      </dgm:t>
    </dgm:pt>
    <dgm:pt modelId="{DE5E9625-A02C-4549-9873-9AE48852AF4D}" type="parTrans" cxnId="{9EC175F3-80EB-2D43-AC4F-6D0AD1DA1E7C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9C9B413-2A7C-A145-B7A4-E2B373223C1D}" type="sibTrans" cxnId="{9EC175F3-80EB-2D43-AC4F-6D0AD1DA1E7C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7FB12ED-6691-D843-8DCE-86B03315A146}">
      <dgm:prSet custT="1"/>
      <dgm:spPr/>
      <dgm:t>
        <a:bodyPr/>
        <a:lstStyle/>
        <a:p>
          <a:r>
            <a:rPr lang="en-US" sz="1800" dirty="0"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NAND Cell : Is A Transistor That Stores A Single Bit Of Data (0 Or 1).</a:t>
          </a:r>
        </a:p>
      </dgm:t>
    </dgm:pt>
    <dgm:pt modelId="{86D155DE-813B-D04D-8FC4-D8B43A85B562}" type="parTrans" cxnId="{585A2907-E671-E64D-8B99-59478A9077EE}">
      <dgm:prSet/>
      <dgm:spPr/>
      <dgm:t>
        <a:bodyPr/>
        <a:lstStyle/>
        <a:p>
          <a:endParaRPr lang="en-US"/>
        </a:p>
      </dgm:t>
    </dgm:pt>
    <dgm:pt modelId="{DDEE2A13-4976-D14B-B0C3-35E5BD9FB979}" type="sibTrans" cxnId="{585A2907-E671-E64D-8B99-59478A9077EE}">
      <dgm:prSet/>
      <dgm:spPr/>
      <dgm:t>
        <a:bodyPr/>
        <a:lstStyle/>
        <a:p>
          <a:endParaRPr lang="en-US"/>
        </a:p>
      </dgm:t>
    </dgm:pt>
    <dgm:pt modelId="{AC146D99-6A05-5F49-A9AE-17EDB3B0A59B}" type="pres">
      <dgm:prSet presAssocID="{5E5CAC87-F478-334E-8A4A-DCC5F2E7071F}" presName="Name0" presStyleCnt="0">
        <dgm:presLayoutVars>
          <dgm:dir/>
          <dgm:animLvl val="lvl"/>
          <dgm:resizeHandles val="exact"/>
        </dgm:presLayoutVars>
      </dgm:prSet>
      <dgm:spPr/>
    </dgm:pt>
    <dgm:pt modelId="{5B4E54E3-5BCF-7D4D-994D-36D6BB9DC9F7}" type="pres">
      <dgm:prSet presAssocID="{67FB12ED-6691-D843-8DCE-86B03315A146}" presName="boxAndChildren" presStyleCnt="0"/>
      <dgm:spPr/>
    </dgm:pt>
    <dgm:pt modelId="{766FA6AA-348B-B74B-ADF0-FD76DEB53589}" type="pres">
      <dgm:prSet presAssocID="{67FB12ED-6691-D843-8DCE-86B03315A146}" presName="parentTextBox" presStyleLbl="node1" presStyleIdx="0" presStyleCnt="5"/>
      <dgm:spPr/>
    </dgm:pt>
    <dgm:pt modelId="{07865102-D37A-4E44-A1F4-8A38A0CC9C7C}" type="pres">
      <dgm:prSet presAssocID="{49C9B413-2A7C-A145-B7A4-E2B373223C1D}" presName="sp" presStyleCnt="0"/>
      <dgm:spPr/>
    </dgm:pt>
    <dgm:pt modelId="{9BB9B175-185F-5540-9CB9-7BAF9ABCC999}" type="pres">
      <dgm:prSet presAssocID="{C336F635-D4CC-1A4D-B0A1-F82BBA839C7C}" presName="arrowAndChildren" presStyleCnt="0"/>
      <dgm:spPr/>
    </dgm:pt>
    <dgm:pt modelId="{46E873DD-91B5-4842-AB45-79653A6EC3BC}" type="pres">
      <dgm:prSet presAssocID="{C336F635-D4CC-1A4D-B0A1-F82BBA839C7C}" presName="parentTextArrow" presStyleLbl="node1" presStyleIdx="1" presStyleCnt="5" custLinFactNeighborX="126"/>
      <dgm:spPr/>
    </dgm:pt>
    <dgm:pt modelId="{EAFD0C79-852E-9E45-945C-036D53E68014}" type="pres">
      <dgm:prSet presAssocID="{413E1217-0502-AF4E-9C3C-81B87F9F22F3}" presName="sp" presStyleCnt="0"/>
      <dgm:spPr/>
    </dgm:pt>
    <dgm:pt modelId="{A0643F89-F24C-A24A-890A-8951A023B09B}" type="pres">
      <dgm:prSet presAssocID="{D8485E30-E5D5-064F-8722-31B5C9CF61F6}" presName="arrowAndChildren" presStyleCnt="0"/>
      <dgm:spPr/>
    </dgm:pt>
    <dgm:pt modelId="{ECAEBD4B-989D-8A49-9438-56BF16BE4CED}" type="pres">
      <dgm:prSet presAssocID="{D8485E30-E5D5-064F-8722-31B5C9CF61F6}" presName="parentTextArrow" presStyleLbl="node1" presStyleIdx="2" presStyleCnt="5"/>
      <dgm:spPr/>
    </dgm:pt>
    <dgm:pt modelId="{9796A283-4E00-CE44-9982-C4FD4042636C}" type="pres">
      <dgm:prSet presAssocID="{F7BC4315-D70A-4943-A916-58296ABCD16C}" presName="sp" presStyleCnt="0"/>
      <dgm:spPr/>
    </dgm:pt>
    <dgm:pt modelId="{EAA2B379-760D-6F40-82BD-74BE3CDA2724}" type="pres">
      <dgm:prSet presAssocID="{37B3891F-B66D-7145-8F31-F5A9195D2587}" presName="arrowAndChildren" presStyleCnt="0"/>
      <dgm:spPr/>
    </dgm:pt>
    <dgm:pt modelId="{32AB3166-67A7-3F47-B30D-9E0D46DCC1A7}" type="pres">
      <dgm:prSet presAssocID="{37B3891F-B66D-7145-8F31-F5A9195D2587}" presName="parentTextArrow" presStyleLbl="node1" presStyleIdx="3" presStyleCnt="5"/>
      <dgm:spPr/>
    </dgm:pt>
    <dgm:pt modelId="{A433C14E-97B2-A94C-B474-73D5023D922A}" type="pres">
      <dgm:prSet presAssocID="{F68B6A8F-C4F8-EE4B-9B24-BA7B858D0578}" presName="sp" presStyleCnt="0"/>
      <dgm:spPr/>
    </dgm:pt>
    <dgm:pt modelId="{391E1959-BCC6-D141-A20E-8F99F38A0396}" type="pres">
      <dgm:prSet presAssocID="{2A01E08A-B895-BF4A-BE0A-87B0209E95DD}" presName="arrowAndChildren" presStyleCnt="0"/>
      <dgm:spPr/>
    </dgm:pt>
    <dgm:pt modelId="{11C73850-4AC7-BE4B-B6E8-5B370B52D780}" type="pres">
      <dgm:prSet presAssocID="{2A01E08A-B895-BF4A-BE0A-87B0209E95DD}" presName="parentTextArrow" presStyleLbl="node1" presStyleIdx="4" presStyleCnt="5"/>
      <dgm:spPr/>
    </dgm:pt>
  </dgm:ptLst>
  <dgm:cxnLst>
    <dgm:cxn modelId="{0677A004-20CC-ED4C-883D-96606D702EFC}" type="presOf" srcId="{C336F635-D4CC-1A4D-B0A1-F82BBA839C7C}" destId="{46E873DD-91B5-4842-AB45-79653A6EC3BC}" srcOrd="0" destOrd="0" presId="urn:microsoft.com/office/officeart/2005/8/layout/process4"/>
    <dgm:cxn modelId="{585A2907-E671-E64D-8B99-59478A9077EE}" srcId="{5E5CAC87-F478-334E-8A4A-DCC5F2E7071F}" destId="{67FB12ED-6691-D843-8DCE-86B03315A146}" srcOrd="4" destOrd="0" parTransId="{86D155DE-813B-D04D-8FC4-D8B43A85B562}" sibTransId="{DDEE2A13-4976-D14B-B0C3-35E5BD9FB979}"/>
    <dgm:cxn modelId="{1AF67A0A-7C21-9246-A124-6BC26E1A9231}" srcId="{5E5CAC87-F478-334E-8A4A-DCC5F2E7071F}" destId="{37B3891F-B66D-7145-8F31-F5A9195D2587}" srcOrd="1" destOrd="0" parTransId="{1E545FFA-56B1-424E-B976-15F58DBC49A5}" sibTransId="{F7BC4315-D70A-4943-A916-58296ABCD16C}"/>
    <dgm:cxn modelId="{B9E10833-9126-314E-99BA-06E949FE3A30}" type="presOf" srcId="{67FB12ED-6691-D843-8DCE-86B03315A146}" destId="{766FA6AA-348B-B74B-ADF0-FD76DEB53589}" srcOrd="0" destOrd="0" presId="urn:microsoft.com/office/officeart/2005/8/layout/process4"/>
    <dgm:cxn modelId="{74C7B151-2B21-7247-A78F-BAF4559B5E11}" type="presOf" srcId="{2A01E08A-B895-BF4A-BE0A-87B0209E95DD}" destId="{11C73850-4AC7-BE4B-B6E8-5B370B52D780}" srcOrd="0" destOrd="0" presId="urn:microsoft.com/office/officeart/2005/8/layout/process4"/>
    <dgm:cxn modelId="{A36F205E-BBF4-6C4E-B7A4-623B1A592F5F}" srcId="{5E5CAC87-F478-334E-8A4A-DCC5F2E7071F}" destId="{D8485E30-E5D5-064F-8722-31B5C9CF61F6}" srcOrd="2" destOrd="0" parTransId="{8354EE6C-0344-4845-AB9C-F02A6CD20346}" sibTransId="{413E1217-0502-AF4E-9C3C-81B87F9F22F3}"/>
    <dgm:cxn modelId="{AF32796C-9E2A-2849-BA14-C9F0C77FD9F6}" srcId="{5E5CAC87-F478-334E-8A4A-DCC5F2E7071F}" destId="{2A01E08A-B895-BF4A-BE0A-87B0209E95DD}" srcOrd="0" destOrd="0" parTransId="{F0ABB7F9-B1FD-0A43-8CBC-B5739FBC6828}" sibTransId="{F68B6A8F-C4F8-EE4B-9B24-BA7B858D0578}"/>
    <dgm:cxn modelId="{0B829E8F-62B0-384F-8610-20FF45C8925D}" type="presOf" srcId="{37B3891F-B66D-7145-8F31-F5A9195D2587}" destId="{32AB3166-67A7-3F47-B30D-9E0D46DCC1A7}" srcOrd="0" destOrd="0" presId="urn:microsoft.com/office/officeart/2005/8/layout/process4"/>
    <dgm:cxn modelId="{B3B64CAA-B0D2-0C4F-BC6D-06226B948AE8}" type="presOf" srcId="{5E5CAC87-F478-334E-8A4A-DCC5F2E7071F}" destId="{AC146D99-6A05-5F49-A9AE-17EDB3B0A59B}" srcOrd="0" destOrd="0" presId="urn:microsoft.com/office/officeart/2005/8/layout/process4"/>
    <dgm:cxn modelId="{598197DE-8176-374E-894E-317A2BEF716E}" type="presOf" srcId="{D8485E30-E5D5-064F-8722-31B5C9CF61F6}" destId="{ECAEBD4B-989D-8A49-9438-56BF16BE4CED}" srcOrd="0" destOrd="0" presId="urn:microsoft.com/office/officeart/2005/8/layout/process4"/>
    <dgm:cxn modelId="{9EC175F3-80EB-2D43-AC4F-6D0AD1DA1E7C}" srcId="{5E5CAC87-F478-334E-8A4A-DCC5F2E7071F}" destId="{C336F635-D4CC-1A4D-B0A1-F82BBA839C7C}" srcOrd="3" destOrd="0" parTransId="{DE5E9625-A02C-4549-9873-9AE48852AF4D}" sibTransId="{49C9B413-2A7C-A145-B7A4-E2B373223C1D}"/>
    <dgm:cxn modelId="{B0565CA2-5FB5-A34B-B8E2-0D6655C21439}" type="presParOf" srcId="{AC146D99-6A05-5F49-A9AE-17EDB3B0A59B}" destId="{5B4E54E3-5BCF-7D4D-994D-36D6BB9DC9F7}" srcOrd="0" destOrd="0" presId="urn:microsoft.com/office/officeart/2005/8/layout/process4"/>
    <dgm:cxn modelId="{6AA1E60F-FBD8-6C41-AFAD-147D1D82112D}" type="presParOf" srcId="{5B4E54E3-5BCF-7D4D-994D-36D6BB9DC9F7}" destId="{766FA6AA-348B-B74B-ADF0-FD76DEB53589}" srcOrd="0" destOrd="0" presId="urn:microsoft.com/office/officeart/2005/8/layout/process4"/>
    <dgm:cxn modelId="{00936029-6CD1-884D-B151-E83E199F67C6}" type="presParOf" srcId="{AC146D99-6A05-5F49-A9AE-17EDB3B0A59B}" destId="{07865102-D37A-4E44-A1F4-8A38A0CC9C7C}" srcOrd="1" destOrd="0" presId="urn:microsoft.com/office/officeart/2005/8/layout/process4"/>
    <dgm:cxn modelId="{679A2237-805B-784D-AABB-C416D4B50BFB}" type="presParOf" srcId="{AC146D99-6A05-5F49-A9AE-17EDB3B0A59B}" destId="{9BB9B175-185F-5540-9CB9-7BAF9ABCC999}" srcOrd="2" destOrd="0" presId="urn:microsoft.com/office/officeart/2005/8/layout/process4"/>
    <dgm:cxn modelId="{26EF4F4B-02DB-8844-BD02-1488F26C5037}" type="presParOf" srcId="{9BB9B175-185F-5540-9CB9-7BAF9ABCC999}" destId="{46E873DD-91B5-4842-AB45-79653A6EC3BC}" srcOrd="0" destOrd="0" presId="urn:microsoft.com/office/officeart/2005/8/layout/process4"/>
    <dgm:cxn modelId="{312480F2-43A5-FE4C-91F0-5C6C82FFA055}" type="presParOf" srcId="{AC146D99-6A05-5F49-A9AE-17EDB3B0A59B}" destId="{EAFD0C79-852E-9E45-945C-036D53E68014}" srcOrd="3" destOrd="0" presId="urn:microsoft.com/office/officeart/2005/8/layout/process4"/>
    <dgm:cxn modelId="{F202A5FC-C0A0-A642-AE46-9E09C9D9FEFF}" type="presParOf" srcId="{AC146D99-6A05-5F49-A9AE-17EDB3B0A59B}" destId="{A0643F89-F24C-A24A-890A-8951A023B09B}" srcOrd="4" destOrd="0" presId="urn:microsoft.com/office/officeart/2005/8/layout/process4"/>
    <dgm:cxn modelId="{438F8916-FE83-8642-9E17-55419607BF48}" type="presParOf" srcId="{A0643F89-F24C-A24A-890A-8951A023B09B}" destId="{ECAEBD4B-989D-8A49-9438-56BF16BE4CED}" srcOrd="0" destOrd="0" presId="urn:microsoft.com/office/officeart/2005/8/layout/process4"/>
    <dgm:cxn modelId="{46818FF6-174C-324A-ADF4-3DDC5E80ECD9}" type="presParOf" srcId="{AC146D99-6A05-5F49-A9AE-17EDB3B0A59B}" destId="{9796A283-4E00-CE44-9982-C4FD4042636C}" srcOrd="5" destOrd="0" presId="urn:microsoft.com/office/officeart/2005/8/layout/process4"/>
    <dgm:cxn modelId="{F2B8A747-25C6-E049-B7C2-A1EEDC13E8CF}" type="presParOf" srcId="{AC146D99-6A05-5F49-A9AE-17EDB3B0A59B}" destId="{EAA2B379-760D-6F40-82BD-74BE3CDA2724}" srcOrd="6" destOrd="0" presId="urn:microsoft.com/office/officeart/2005/8/layout/process4"/>
    <dgm:cxn modelId="{C88A7FC9-E895-D944-A8A2-939969D268C1}" type="presParOf" srcId="{EAA2B379-760D-6F40-82BD-74BE3CDA2724}" destId="{32AB3166-67A7-3F47-B30D-9E0D46DCC1A7}" srcOrd="0" destOrd="0" presId="urn:microsoft.com/office/officeart/2005/8/layout/process4"/>
    <dgm:cxn modelId="{C1DF31FC-3FFF-F04C-948D-2D1CE6E51E6A}" type="presParOf" srcId="{AC146D99-6A05-5F49-A9AE-17EDB3B0A59B}" destId="{A433C14E-97B2-A94C-B474-73D5023D922A}" srcOrd="7" destOrd="0" presId="urn:microsoft.com/office/officeart/2005/8/layout/process4"/>
    <dgm:cxn modelId="{697228BA-1868-A147-A2E2-C4707914CBE9}" type="presParOf" srcId="{AC146D99-6A05-5F49-A9AE-17EDB3B0A59B}" destId="{391E1959-BCC6-D141-A20E-8F99F38A0396}" srcOrd="8" destOrd="0" presId="urn:microsoft.com/office/officeart/2005/8/layout/process4"/>
    <dgm:cxn modelId="{A0C42973-5402-5B41-ACAA-10BA2F7785A9}" type="presParOf" srcId="{391E1959-BCC6-D141-A20E-8F99F38A0396}" destId="{11C73850-4AC7-BE4B-B6E8-5B370B52D780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66FA6AA-348B-B74B-ADF0-FD76DEB53589}">
      <dsp:nvSpPr>
        <dsp:cNvPr id="0" name=""/>
        <dsp:cNvSpPr/>
      </dsp:nvSpPr>
      <dsp:spPr>
        <a:xfrm>
          <a:off x="0" y="3410330"/>
          <a:ext cx="7051784" cy="55949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NAND Cell : Is A Transistor That Stores A Single Bit Of Data (0 Or 1).</a:t>
          </a:r>
        </a:p>
      </dsp:txBody>
      <dsp:txXfrm>
        <a:off x="0" y="3410330"/>
        <a:ext cx="7051784" cy="559493"/>
      </dsp:txXfrm>
    </dsp:sp>
    <dsp:sp modelId="{46E873DD-91B5-4842-AB45-79653A6EC3BC}">
      <dsp:nvSpPr>
        <dsp:cNvPr id="0" name=""/>
        <dsp:cNvSpPr/>
      </dsp:nvSpPr>
      <dsp:spPr>
        <a:xfrm rot="10800000">
          <a:off x="0" y="2558222"/>
          <a:ext cx="7051784" cy="860500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Page : Smallest Unit That Can Be Written To Or Read</a:t>
          </a:r>
        </a:p>
      </dsp:txBody>
      <dsp:txXfrm rot="10800000">
        <a:off x="0" y="2558222"/>
        <a:ext cx="7051784" cy="559127"/>
      </dsp:txXfrm>
    </dsp:sp>
    <dsp:sp modelId="{ECAEBD4B-989D-8A49-9438-56BF16BE4CED}">
      <dsp:nvSpPr>
        <dsp:cNvPr id="0" name=""/>
        <dsp:cNvSpPr/>
      </dsp:nvSpPr>
      <dsp:spPr>
        <a:xfrm rot="10800000">
          <a:off x="0" y="1706114"/>
          <a:ext cx="7051784" cy="860500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Blocks : Smallest Unit That Can Be Erased At Once, Consists Of Multiple Pages</a:t>
          </a:r>
        </a:p>
      </dsp:txBody>
      <dsp:txXfrm rot="10800000">
        <a:off x="0" y="1706114"/>
        <a:ext cx="7051784" cy="559127"/>
      </dsp:txXfrm>
    </dsp:sp>
    <dsp:sp modelId="{32AB3166-67A7-3F47-B30D-9E0D46DCC1A7}">
      <dsp:nvSpPr>
        <dsp:cNvPr id="0" name=""/>
        <dsp:cNvSpPr/>
      </dsp:nvSpPr>
      <dsp:spPr>
        <a:xfrm rot="10800000">
          <a:off x="0" y="854006"/>
          <a:ext cx="7051784" cy="860500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Planes : </a:t>
          </a:r>
          <a:r>
            <a:rPr lang="en-US" sz="1800" i="0" kern="1200" dirty="0"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Each Plane Contains Many Flash Blocks (BLK).</a:t>
          </a:r>
          <a:endParaRPr lang="en-US" sz="1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10800000">
        <a:off x="0" y="854006"/>
        <a:ext cx="7051784" cy="559127"/>
      </dsp:txXfrm>
    </dsp:sp>
    <dsp:sp modelId="{11C73850-4AC7-BE4B-B6E8-5B370B52D780}">
      <dsp:nvSpPr>
        <dsp:cNvPr id="0" name=""/>
        <dsp:cNvSpPr/>
      </dsp:nvSpPr>
      <dsp:spPr>
        <a:xfrm rot="10800000">
          <a:off x="0" y="1898"/>
          <a:ext cx="7051784" cy="860500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NAND Flash Chip : </a:t>
          </a:r>
          <a:r>
            <a:rPr lang="en-US" sz="1800" i="0" kern="1200" dirty="0"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Composed Of Several Planes.</a:t>
          </a:r>
          <a:endParaRPr lang="en-US" sz="1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10800000">
        <a:off x="0" y="1898"/>
        <a:ext cx="7051784" cy="55912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CD4A23B-1340-E355-B80F-F780F860466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CCF082-89EA-3A84-34E0-CB3099FF40F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0F0B40-D7B6-AD4B-8134-7AAC3DA97828}" type="datetimeFigureOut">
              <a:rPr lang="en-US" smtClean="0"/>
              <a:t>10/4/24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438294-FFD8-D517-14EF-A0F89D383D4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861A2C-1A67-58BB-11C4-49D5B79B698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65C6D4-280C-6D4B-97F4-D63D1DB6320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593368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6207E5-0C38-444A-B576-A4CA42FB01A2}" type="datetimeFigureOut">
              <a:rPr lang="en-US" smtClean="0"/>
              <a:t>10/4/24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8F85E8-764E-074A-9EF7-8EDA725D93C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17968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8F85E8-764E-074A-9EF7-8EDA725D93CB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44843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F250E7-A933-2AC4-BB40-AA2826B8CC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1E1399-2090-1E0A-87FE-360109A0A4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E9AB9D-155D-9C0E-1B72-163FC3D55B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DC803-2023-6E42-A88C-E660FA1EFBB9}" type="datetimeFigureOut">
              <a:rPr lang="en-US" smtClean="0"/>
              <a:t>10/4/24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3A4BDB-98BD-9ADA-5F93-E08512D31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753D54-B347-0B06-65F1-B993EFE91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D6215-C5E5-4F45-81CB-FABC60BAE5B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70045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F5A0C-EC97-9AC9-9BB6-9AC68993C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3A8FF1-5B1A-A107-BE13-C3CCB01D81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44A064-849D-5763-A593-99718CA2C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DC803-2023-6E42-A88C-E660FA1EFBB9}" type="datetimeFigureOut">
              <a:rPr lang="en-US" smtClean="0"/>
              <a:t>10/4/24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676BDD-831E-F17D-41F2-1ADFD43BE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42395E-518F-9D6A-4383-F6BD922A2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D6215-C5E5-4F45-81CB-FABC60BAE5B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5162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FFEDE33-8300-F08D-1741-F73FABF4FA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D57A61-8CD1-7C8E-AB24-4A6AA6D173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87AC0-1601-C6FC-76B3-E5DD22DFB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DC803-2023-6E42-A88C-E660FA1EFBB9}" type="datetimeFigureOut">
              <a:rPr lang="en-US" smtClean="0"/>
              <a:t>10/4/24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915008-1A91-8A76-5003-9421596DF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C94111-E236-AEB4-BB9F-619F4E936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D6215-C5E5-4F45-81CB-FABC60BAE5B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727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E59F1FB-5E2C-514C-8EE1-7A1EB1EF3DF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00A44E"/>
              </a:gs>
              <a:gs pos="100000">
                <a:srgbClr val="004A24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D2C30F20-235F-174D-B487-D6643917E8A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911599" y="4366579"/>
            <a:ext cx="4307841" cy="439101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lang="en-US" dirty="0" smtClean="0">
                <a:solidFill>
                  <a:schemeClr val="bg1"/>
                </a:solidFill>
              </a:defRPr>
            </a:lvl1pPr>
          </a:lstStyle>
          <a:p>
            <a:pPr lvl="0">
              <a:spcBef>
                <a:spcPts val="1600"/>
              </a:spcBef>
            </a:pPr>
            <a:r>
              <a:rPr lang="en-US" sz="2800" dirty="0"/>
              <a:t>Slide Title Here</a:t>
            </a:r>
            <a:endParaRPr lang="en-US" b="0" i="0" u="none" strike="noStrike" dirty="0">
              <a:solidFill>
                <a:srgbClr val="000000"/>
              </a:solidFill>
              <a:effectLst/>
              <a:latin typeface="Segoe UI"/>
            </a:endParaRPr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0D4B792E-BBD3-EA46-9052-2846A6BC14B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911600" y="5008563"/>
            <a:ext cx="4308475" cy="1655762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i="0" u="none" strike="noStrike" baseline="0" smtClean="0">
                <a:solidFill>
                  <a:schemeClr val="bg1"/>
                </a:solidFill>
                <a:effectLst/>
                <a:latin typeface="+mn-lt"/>
                <a:cs typeface="Calibri" panose="020F050202020403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 err="1"/>
              <a:t>Mauris</a:t>
            </a:r>
            <a:r>
              <a:rPr lang="en-US" sz="1400" dirty="0"/>
              <a:t> </a:t>
            </a:r>
            <a:r>
              <a:rPr lang="en-US" sz="1400" dirty="0" err="1"/>
              <a:t>accumsan</a:t>
            </a:r>
            <a:r>
              <a:rPr lang="en-US" sz="1400" dirty="0"/>
              <a:t> </a:t>
            </a:r>
            <a:r>
              <a:rPr lang="en-US" sz="1400" dirty="0" err="1"/>
              <a:t>purus</a:t>
            </a:r>
            <a:r>
              <a:rPr lang="en-US" sz="1400" dirty="0"/>
              <a:t> in </a:t>
            </a:r>
            <a:r>
              <a:rPr lang="en-US" sz="1400" dirty="0" err="1"/>
              <a:t>quam</a:t>
            </a:r>
            <a:r>
              <a:rPr lang="en-US" sz="1400" dirty="0"/>
              <a:t> </a:t>
            </a:r>
            <a:r>
              <a:rPr lang="en-US" sz="1400" dirty="0" err="1"/>
              <a:t>lobortis</a:t>
            </a:r>
            <a:r>
              <a:rPr lang="en-US" sz="1400" dirty="0"/>
              <a:t> pharetra. </a:t>
            </a:r>
            <a:r>
              <a:rPr lang="en-US" sz="1400" dirty="0" err="1"/>
              <a:t>Proin</a:t>
            </a:r>
            <a:r>
              <a:rPr lang="en-US" sz="1400" dirty="0"/>
              <a:t> sit </a:t>
            </a:r>
            <a:r>
              <a:rPr lang="en-US" sz="1400" dirty="0" err="1"/>
              <a:t>amet</a:t>
            </a:r>
            <a:r>
              <a:rPr lang="en-US" sz="1400" dirty="0"/>
              <a:t> </a:t>
            </a:r>
            <a:r>
              <a:rPr lang="en-US" sz="1400" dirty="0" err="1"/>
              <a:t>elementum</a:t>
            </a:r>
            <a:r>
              <a:rPr lang="en-US" sz="1400" dirty="0"/>
              <a:t> </a:t>
            </a:r>
            <a:r>
              <a:rPr lang="en-US" sz="1400" dirty="0" err="1"/>
              <a:t>turpis</a:t>
            </a:r>
            <a:r>
              <a:rPr lang="en-US" sz="1400" dirty="0"/>
              <a:t>. </a:t>
            </a:r>
            <a:r>
              <a:rPr lang="en-US" sz="1400" dirty="0" err="1"/>
              <a:t>Vivamus</a:t>
            </a:r>
            <a:r>
              <a:rPr lang="en-US" sz="1400" dirty="0"/>
              <a:t> </a:t>
            </a:r>
            <a:r>
              <a:rPr lang="en-US" sz="1400" dirty="0" err="1"/>
              <a:t>sodales</a:t>
            </a:r>
            <a:r>
              <a:rPr lang="en-US" sz="1400" dirty="0"/>
              <a:t> magna id pulvinar </a:t>
            </a:r>
            <a:r>
              <a:rPr lang="en-US" sz="1400" dirty="0" err="1"/>
              <a:t>pretium</a:t>
            </a:r>
            <a:r>
              <a:rPr lang="en-US" sz="1400" dirty="0"/>
              <a:t>. </a:t>
            </a:r>
            <a:r>
              <a:rPr lang="en-US" sz="1400" dirty="0" err="1"/>
              <a:t>Phasellus</a:t>
            </a:r>
            <a:r>
              <a:rPr lang="en-US" sz="1400" dirty="0"/>
              <a:t> porta ipsum </a:t>
            </a:r>
            <a:r>
              <a:rPr lang="en-US" sz="1400" dirty="0" err="1"/>
              <a:t>nec</a:t>
            </a:r>
            <a:r>
              <a:rPr lang="en-US" sz="1400" dirty="0"/>
              <a:t> </a:t>
            </a:r>
            <a:r>
              <a:rPr lang="en-US" sz="1400" dirty="0" err="1"/>
              <a:t>euismod</a:t>
            </a:r>
            <a:r>
              <a:rPr lang="en-US" sz="1400" dirty="0"/>
              <a:t> </a:t>
            </a:r>
            <a:r>
              <a:rPr lang="en-US" sz="1400" dirty="0" err="1"/>
              <a:t>tincidunt</a:t>
            </a:r>
            <a:r>
              <a:rPr lang="en-US" sz="1400" dirty="0"/>
              <a:t>. </a:t>
            </a:r>
            <a:r>
              <a:rPr lang="en-US" sz="1400" dirty="0" err="1"/>
              <a:t>Aliquam</a:t>
            </a:r>
            <a:r>
              <a:rPr lang="en-US" sz="1400" dirty="0"/>
              <a:t> </a:t>
            </a:r>
            <a:r>
              <a:rPr lang="en-US" sz="1400" dirty="0" err="1"/>
              <a:t>ultrices</a:t>
            </a:r>
            <a:r>
              <a:rPr lang="en-US" sz="1400" dirty="0"/>
              <a:t>, </a:t>
            </a:r>
            <a:r>
              <a:rPr lang="en-US" sz="1400" dirty="0" err="1"/>
              <a:t>justo</a:t>
            </a:r>
            <a:r>
              <a:rPr lang="en-US" sz="1400" dirty="0"/>
              <a:t> </a:t>
            </a:r>
            <a:r>
              <a:rPr lang="en-US" sz="1400" dirty="0" err="1"/>
              <a:t>quis</a:t>
            </a:r>
            <a:r>
              <a:rPr lang="en-US" sz="1400" dirty="0"/>
              <a:t> semper</a:t>
            </a:r>
            <a:endParaRPr lang="en-US" dirty="0">
              <a:solidFill>
                <a:srgbClr val="000000"/>
              </a:solidFill>
              <a:effectLst/>
              <a:latin typeface="Helvetica" pitchFamily="2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583217F-EF53-454B-993D-E0F772248784}"/>
              </a:ext>
            </a:extLst>
          </p:cNvPr>
          <p:cNvSpPr/>
          <p:nvPr userDrawn="1"/>
        </p:nvSpPr>
        <p:spPr>
          <a:xfrm>
            <a:off x="4446683" y="695669"/>
            <a:ext cx="3237181" cy="32371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3ED3F9B-EE06-3047-9AAE-7CF23F171A0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92681" y="1680755"/>
            <a:ext cx="2745184" cy="1267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139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59DE8-B945-F353-25A8-F699D8EB8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CFB757-08CE-0A54-B3AE-D4FF33A1BA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F687F5-3769-04CF-D8A0-4FD1B7943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DC803-2023-6E42-A88C-E660FA1EFBB9}" type="datetimeFigureOut">
              <a:rPr lang="en-US" smtClean="0"/>
              <a:t>10/4/24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BD0AEC-AB32-A16E-747E-3C2920061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7EEE9F-D76C-BAAB-3B84-AF9D3AF43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D6215-C5E5-4F45-81CB-FABC60BAE5B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4541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9A052-4098-8139-9FA4-CEDDE0A24F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3830CA-80AC-A6D1-AD56-B25371BEBE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CAF078-F661-4772-6137-DDC933D4B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DC803-2023-6E42-A88C-E660FA1EFBB9}" type="datetimeFigureOut">
              <a:rPr lang="en-US" smtClean="0"/>
              <a:t>10/4/24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0A0661-C533-A7AC-70E2-221166839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6215D3-7877-9759-8A65-0E059AD99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D6215-C5E5-4F45-81CB-FABC60BAE5B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36520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1A709-8B2C-08D8-1A7A-72941C950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B74B9D-5F80-EEC9-A77B-DD863D408D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7DBF8D-2B28-F484-6A46-B23C7EF3A0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8B1775-FCB7-2311-03D4-691A6B761C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DC803-2023-6E42-A88C-E660FA1EFBB9}" type="datetimeFigureOut">
              <a:rPr lang="en-US" smtClean="0"/>
              <a:t>10/4/24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9DE2A2-E126-E326-3BE8-BFEF1BF5A4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006D99-E4AE-915E-46B7-6E9B8A9AE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D6215-C5E5-4F45-81CB-FABC60BAE5B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69995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2DFD59-2B2A-4400-4FD7-19AF8D960B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E1DCE6-2BC4-F5AE-4D2C-47E0302DC9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398F49-FE4C-DD53-52B6-8A7ACB9D5F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99057C-07D0-F3EA-95E1-91AF0F0889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01EF6EE-A60B-A781-54E6-511556220D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D65D163-2853-34E3-BE5E-E17E5D29C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DC803-2023-6E42-A88C-E660FA1EFBB9}" type="datetimeFigureOut">
              <a:rPr lang="en-US" smtClean="0"/>
              <a:t>10/4/24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1055335-04A5-7E50-30B1-D90F9E2B8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C599AE-50D4-6644-1000-00C27F233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D6215-C5E5-4F45-81CB-FABC60BAE5B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55439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FF05E-A752-E412-761C-F8748E39B2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7C5804-CF33-158C-A85A-9B5CC8C21A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DC803-2023-6E42-A88C-E660FA1EFBB9}" type="datetimeFigureOut">
              <a:rPr lang="en-US" smtClean="0"/>
              <a:t>10/4/24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5621C3-0E23-DB61-028A-5FE11255EC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C05293-0E65-E997-3488-91C5097DD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D6215-C5E5-4F45-81CB-FABC60BAE5B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41800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31A357-A466-E4E7-A4D7-C605E10D2B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DC803-2023-6E42-A88C-E660FA1EFBB9}" type="datetimeFigureOut">
              <a:rPr lang="en-US" smtClean="0"/>
              <a:t>10/4/24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46ED1D-0A83-5FD3-727B-4B40DD1A2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2011CE-0B0C-8534-845B-15601E588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D6215-C5E5-4F45-81CB-FABC60BAE5B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4634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22DA2-737A-578C-A00E-7BF5C2FC55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6D2A7D-ABAC-8747-8583-F2C1A1CADE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16AC46-C614-2827-9ADC-CD4D59AE3D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0A00CE-6B3B-6185-A3B7-467B334E20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DC803-2023-6E42-A88C-E660FA1EFBB9}" type="datetimeFigureOut">
              <a:rPr lang="en-US" smtClean="0"/>
              <a:t>10/4/24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EF87B8-B978-88AD-D1E7-9843077CD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3AE9B7-E2EB-8A2C-DFC7-DFA37A075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D6215-C5E5-4F45-81CB-FABC60BAE5B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29287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DDE93-CF19-6C20-8A83-51C7CCB46A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738C1B6-36DB-EA21-2831-3F01C347BA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061919-0451-F32A-5A2B-AD2A40468B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315CA2-5520-4C7C-75B8-CB3D04A3B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DC803-2023-6E42-A88C-E660FA1EFBB9}" type="datetimeFigureOut">
              <a:rPr lang="en-US" smtClean="0"/>
              <a:t>10/4/24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026835-08DD-2EB8-D709-6C84BCCCC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2CE6AF-448B-302C-D34B-1CB0C749B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D6215-C5E5-4F45-81CB-FABC60BAE5B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69867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2E1CBA2-19D5-9F7A-1830-19872C4AED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FF4251-B40C-AF13-E27E-6942BB2F20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E0EB46-CB62-8B3D-A329-105353C7D9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EFDC803-2023-6E42-A88C-E660FA1EFBB9}" type="datetimeFigureOut">
              <a:rPr lang="en-US" smtClean="0"/>
              <a:t>10/4/24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C9E84D-BD81-3167-0B78-DD6E2A278D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8C7210-BCA8-B959-DAF5-B2463B886D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FCD6215-C5E5-4F45-81CB-FABC60BAE5B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50439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ieeexplore.ieee.org/document/10476406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8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0D569-173A-1511-8D2B-F8C29A923F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05413" y="528213"/>
            <a:ext cx="6986587" cy="1728788"/>
          </a:xfrm>
        </p:spPr>
        <p:txBody>
          <a:bodyPr>
            <a:normAutofit fontScale="90000"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Paper Presentation </a:t>
            </a:r>
            <a:b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</a:t>
            </a:r>
            <a:b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200" dirty="0">
                <a:solidFill>
                  <a:srgbClr val="14141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Are Superpages Super-fast? Distilling Flash Blocks to Unify Flash Pages of a</a:t>
            </a:r>
            <a:br>
              <a:rPr lang="en-US" sz="2200" dirty="0">
                <a:solidFill>
                  <a:srgbClr val="14141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200" dirty="0">
                <a:solidFill>
                  <a:srgbClr val="14141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Superpage in an SSD</a:t>
            </a:r>
            <a:br>
              <a:rPr lang="en-US" sz="1800" dirty="0">
                <a:solidFill>
                  <a:srgbClr val="141413"/>
                </a:solidFill>
                <a:effectLst/>
                <a:latin typeface="Helvetica" pitchFamily="2" charset="0"/>
              </a:rPr>
            </a:b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2" descr="Know-How] Internal Structure Details of Solid-State Drives">
            <a:extLst>
              <a:ext uri="{FF2B5EF4-FFF2-40B4-BE49-F238E27FC236}">
                <a16:creationId xmlns:a16="http://schemas.microsoft.com/office/drawing/2014/main" id="{BA02C513-F429-8FC7-42CA-C7F7CA6F984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r="7305"/>
          <a:stretch/>
        </p:blipFill>
        <p:spPr bwMode="auto">
          <a:xfrm>
            <a:off x="0" y="0"/>
            <a:ext cx="52054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43BC14A-9255-2413-22F2-D795EAC614E5}"/>
              </a:ext>
            </a:extLst>
          </p:cNvPr>
          <p:cNvSpPr txBox="1"/>
          <p:nvPr/>
        </p:nvSpPr>
        <p:spPr>
          <a:xfrm>
            <a:off x="5815617" y="2087724"/>
            <a:ext cx="656745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14141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Authors: Shih-Hung Tseng , Tseng-Yi Chen , and Ming-Chang Yang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F99688-80B8-4953-907B-FA30B7A52437}"/>
              </a:ext>
            </a:extLst>
          </p:cNvPr>
          <p:cNvSpPr txBox="1"/>
          <p:nvPr/>
        </p:nvSpPr>
        <p:spPr>
          <a:xfrm>
            <a:off x="6095999" y="3801123"/>
            <a:ext cx="52054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CSCE 5610.001  - Computer System Architecture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AE1235B-3D63-D69C-DC50-6D4C6DD2E81D}"/>
              </a:ext>
            </a:extLst>
          </p:cNvPr>
          <p:cNvSpPr txBox="1"/>
          <p:nvPr/>
        </p:nvSpPr>
        <p:spPr>
          <a:xfrm>
            <a:off x="6501414" y="4344971"/>
            <a:ext cx="439458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Members: </a:t>
            </a:r>
          </a:p>
          <a:p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Uday Bhaskar Valapadasu 	11696364</a:t>
            </a:r>
          </a:p>
          <a:p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Tulasi Sai Pechetti		11663410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Jayakrishna Amathi		11697680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DFC757-CF9F-5BA7-BE1C-7FC9377F6A5E}"/>
              </a:ext>
            </a:extLst>
          </p:cNvPr>
          <p:cNvSpPr txBox="1"/>
          <p:nvPr/>
        </p:nvSpPr>
        <p:spPr>
          <a:xfrm>
            <a:off x="9498842" y="5960455"/>
            <a:ext cx="2543033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Presentation </a:t>
            </a:r>
            <a:b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Date	: 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10/17/2024 </a:t>
            </a:r>
            <a:b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Time	: 12:30pm-12:50pm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2284930-B400-E7D1-1531-0500A0247CF2}"/>
              </a:ext>
            </a:extLst>
          </p:cNvPr>
          <p:cNvSpPr txBox="1"/>
          <p:nvPr/>
        </p:nvSpPr>
        <p:spPr>
          <a:xfrm>
            <a:off x="8099822" y="3133414"/>
            <a:ext cx="12577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Group - 16</a:t>
            </a:r>
          </a:p>
        </p:txBody>
      </p:sp>
    </p:spTree>
    <p:extLst>
      <p:ext uri="{BB962C8B-B14F-4D97-AF65-F5344CB8AC3E}">
        <p14:creationId xmlns:p14="http://schemas.microsoft.com/office/powerpoint/2010/main" val="24650513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F8D657-09EE-6CDC-B6C8-A84401859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017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5F1FBF-4E15-259B-FF25-9E12F05803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0017" y="1061334"/>
            <a:ext cx="5857068" cy="243640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SSD performance degrades when slow flash blocks are grouped with fast blocks in super pages.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 variations in flash memory manufacturing cause performance discrepancies.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Misaligned grouping in superblocks increases latency, reducing overall system efficiency.</a:t>
            </a:r>
          </a:p>
          <a:p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A diagram of a latent system&#10;&#10;Description automatically generated with medium confidence">
            <a:extLst>
              <a:ext uri="{FF2B5EF4-FFF2-40B4-BE49-F238E27FC236}">
                <a16:creationId xmlns:a16="http://schemas.microsoft.com/office/drawing/2014/main" id="{0BBF9EB3-2556-6BB8-2534-CD5636DEBE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3116" y="1204686"/>
            <a:ext cx="6008868" cy="5132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2591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DFEB9-2161-2A06-9A18-0D544551D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029" y="5247"/>
            <a:ext cx="10515600" cy="967729"/>
          </a:xfrm>
        </p:spPr>
        <p:txBody>
          <a:bodyPr>
            <a:normAutofit/>
          </a:bodyPr>
          <a:lstStyle/>
          <a:p>
            <a:r>
              <a:rPr lang="en-US" sz="3200" b="1" dirty="0"/>
              <a:t>The Challenge: Process Variations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669918-2D0D-E24A-C3B0-BC400EF4E7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6657" y="972976"/>
            <a:ext cx="10816525" cy="967729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Problem: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Process variations during manufacturing cause some flash blocks/word-lines to be slower than others.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Impact: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When slow and fast blocks are grouped together in superblocks or super pages, the slowest block drags down overall performance, causing 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extra latency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A graph of different colored lines&#10;&#10;Description automatically generated with medium confidence">
            <a:extLst>
              <a:ext uri="{FF2B5EF4-FFF2-40B4-BE49-F238E27FC236}">
                <a16:creationId xmlns:a16="http://schemas.microsoft.com/office/drawing/2014/main" id="{0FE8A4F0-BBB2-D1A2-478B-E481C7D17E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312" y="2104571"/>
            <a:ext cx="8091792" cy="445251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B74EFC2-EF2B-7D30-6656-B5093FE85684}"/>
              </a:ext>
            </a:extLst>
          </p:cNvPr>
          <p:cNvSpPr txBox="1"/>
          <p:nvPr/>
        </p:nvSpPr>
        <p:spPr>
          <a:xfrm>
            <a:off x="8288104" y="2345671"/>
            <a:ext cx="3686013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Top Section (Block Erase Latency):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Shows how different flash blocks have varying erase times, with slower blocks causing delays.</a:t>
            </a:r>
          </a:p>
          <a:p>
            <a:pPr marL="0" indent="0">
              <a:buNone/>
            </a:pP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Bottom Section (Word-line Programming Latency):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Illustrates variability in word-line programming times, where slower word-lines increase latency.</a:t>
            </a:r>
          </a:p>
          <a:p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Challenge: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Minimizing the performance bottleneck caused by these slow blocks and word-lines.</a:t>
            </a:r>
          </a:p>
        </p:txBody>
      </p:sp>
    </p:spTree>
    <p:extLst>
      <p:ext uri="{BB962C8B-B14F-4D97-AF65-F5344CB8AC3E}">
        <p14:creationId xmlns:p14="http://schemas.microsoft.com/office/powerpoint/2010/main" val="33269980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A1C45-CA8D-3847-DA6C-87D3398156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960" y="274320"/>
            <a:ext cx="10515600" cy="438064"/>
          </a:xfrm>
        </p:spPr>
        <p:txBody>
          <a:bodyPr>
            <a:noAutofit/>
          </a:bodyPr>
          <a:lstStyle/>
          <a:p>
            <a:r>
              <a:rPr lang="en-US" sz="32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Process Variation and Similarity in Flash Memory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79EE6D-74F4-B245-748E-7574722386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6240" y="1065688"/>
            <a:ext cx="5562600" cy="5457032"/>
          </a:xfrm>
        </p:spPr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18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Process Variation:</a:t>
            </a:r>
            <a:br>
              <a:rPr lang="en-US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+ Natural variation in transistor attributes (width, length, and oxide thickness) during fabrication</a:t>
            </a:r>
            <a:br>
              <a:rPr lang="en-US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+ Results in varied performance and reliability among transistors</a:t>
            </a:r>
            <a:br>
              <a:rPr lang="en-US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+ More pronounced in small process node sizes (&lt;65nm)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8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Effects of Process Variation:</a:t>
            </a:r>
            <a:br>
              <a:rPr lang="en-US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+ Impacts flash memory performance, reliability, and lifetime</a:t>
            </a:r>
            <a:br>
              <a:rPr lang="en-US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+ Can lead to uncorrectable error bits and reduced storage performance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8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Previous Studies on Process Variation:</a:t>
            </a:r>
            <a:br>
              <a:rPr lang="en-US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+ Proposed schemes to improve read/write performance</a:t>
            </a:r>
            <a:br>
              <a:rPr lang="en-US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+ Enhance flash memory reliability and extend lifetime</a:t>
            </a:r>
            <a:br>
              <a:rPr lang="en-US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+ Alleviate the impact of process variation on flash memory performance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18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FCEB1D9-7243-86AA-E24E-8813D87072B8}"/>
              </a:ext>
            </a:extLst>
          </p:cNvPr>
          <p:cNvSpPr txBox="1">
            <a:spLocks/>
          </p:cNvSpPr>
          <p:nvPr/>
        </p:nvSpPr>
        <p:spPr>
          <a:xfrm>
            <a:off x="6233160" y="1065688"/>
            <a:ext cx="5562600" cy="54570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 Similarity:</a:t>
            </a:r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Cells in the same word-line layer have similar size and characteristics</a:t>
            </a:r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Different apertures of cells between word-line layers influence performance and reliability</a:t>
            </a:r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NAND vendors group WL layers and apply different operating parameters to each group</a:t>
            </a:r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Results in process similarity between WL layers</a:t>
            </a:r>
          </a:p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Benefits of Process Similarity:</a:t>
            </a:r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Can be exploited to improve read/write performance and prolong flash memory lifetime</a:t>
            </a:r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Previous studies have proposed schemes to reuse parameters and minimize uncorrectable error occurrence</a:t>
            </a:r>
          </a:p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Implications for Superblock Organization:</a:t>
            </a:r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Flash memory controller must organize superblocks carefully to minimize extra program latency</a:t>
            </a:r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Storage performance degrades if superblock organization is not optimal</a:t>
            </a:r>
          </a:p>
          <a:p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01138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1EE199-33D7-0FED-57AA-1EFBD542C4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527" y="161906"/>
            <a:ext cx="4646904" cy="95080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b="1" dirty="0"/>
              <a:t>Objective &amp; Motivation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1D501C1-A522-40AF-7938-55276F241AE1}"/>
              </a:ext>
            </a:extLst>
          </p:cNvPr>
          <p:cNvSpPr txBox="1"/>
          <p:nvPr/>
        </p:nvSpPr>
        <p:spPr>
          <a:xfrm>
            <a:off x="242452" y="2225424"/>
            <a:ext cx="11707091" cy="34108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specific motivations are: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Process variation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Extra latency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Storage performance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motivation is driven by the need to: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Improve storage performance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By minimizing extra latency and unifying blocks and word-line performance.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Increase efficiency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By reducing the time wasted due to process variation and extra latency.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Enhance reliability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By minimizing the impact of process variation and extra latency on storage reliability.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FCF48F-E9E7-1D73-29C5-9D92A00F0AB1}"/>
              </a:ext>
            </a:extLst>
          </p:cNvPr>
          <p:cNvSpPr txBox="1"/>
          <p:nvPr/>
        </p:nvSpPr>
        <p:spPr>
          <a:xfrm>
            <a:off x="235526" y="1112712"/>
            <a:ext cx="11462987" cy="5909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minimize the extra latency in superblock organization, which is caused by the process variation among blocks and word-lines in a flash memory.</a:t>
            </a:r>
          </a:p>
        </p:txBody>
      </p:sp>
    </p:spTree>
    <p:extLst>
      <p:ext uri="{BB962C8B-B14F-4D97-AF65-F5344CB8AC3E}">
        <p14:creationId xmlns:p14="http://schemas.microsoft.com/office/powerpoint/2010/main" val="19360511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table with numbers and a number of text&#10;&#10;Description automatically generated">
            <a:extLst>
              <a:ext uri="{FF2B5EF4-FFF2-40B4-BE49-F238E27FC236}">
                <a16:creationId xmlns:a16="http://schemas.microsoft.com/office/drawing/2014/main" id="{7397E6A0-28A1-E420-9CEB-2606853925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03876" y="4779400"/>
            <a:ext cx="4516583" cy="2078600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E6B7950-C6A0-5E81-6726-EDB67A8F9ADE}"/>
              </a:ext>
            </a:extLst>
          </p:cNvPr>
          <p:cNvSpPr txBox="1"/>
          <p:nvPr/>
        </p:nvSpPr>
        <p:spPr>
          <a:xfrm>
            <a:off x="214167" y="864236"/>
            <a:ext cx="7045614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Experimental Results: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Tested 24 real flash memory chips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analyze performance under varying conditions: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Conducted experiments across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P/E cycles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ranging from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0 to 3,000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Evaluated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high-temperature data retention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effects on SSD performance.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4031AA-74DA-7318-F0A2-860528C308EB}"/>
              </a:ext>
            </a:extLst>
          </p:cNvPr>
          <p:cNvSpPr txBox="1"/>
          <p:nvPr/>
        </p:nvSpPr>
        <p:spPr>
          <a:xfrm>
            <a:off x="246207" y="2895561"/>
            <a:ext cx="701357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Features Tested: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Block Erase Latency: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Measured time taken to erase each flash block.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Word-line Programming Latency: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Measured time taken to program each word-line.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Superblock Organization: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Compared latency impacts of random vs. optimized block grouping.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6D60E7E-81B6-E05A-D11C-49533416A576}"/>
              </a:ext>
            </a:extLst>
          </p:cNvPr>
          <p:cNvSpPr txBox="1"/>
          <p:nvPr/>
        </p:nvSpPr>
        <p:spPr>
          <a:xfrm>
            <a:off x="214168" y="279461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kern="1200" dirty="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Character And Findings</a:t>
            </a:r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D468386-6736-89E2-9F17-D6971EAA4FA8}"/>
              </a:ext>
            </a:extLst>
          </p:cNvPr>
          <p:cNvSpPr txBox="1"/>
          <p:nvPr/>
        </p:nvSpPr>
        <p:spPr>
          <a:xfrm>
            <a:off x="7259781" y="864236"/>
            <a:ext cx="4686011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Findings: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Latency Observations: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Mixing slow and fast blocks in superblocks resulted in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extra latency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during operations.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 from Optimized Grouping: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Achieved a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16.61% reduction in extra program latency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Achieved a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34.55% reduction in extra erase latency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through optimal grouping.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722A3D1-58C4-7128-0874-AAB3DB254521}"/>
              </a:ext>
            </a:extLst>
          </p:cNvPr>
          <p:cNvSpPr txBox="1"/>
          <p:nvPr/>
        </p:nvSpPr>
        <p:spPr>
          <a:xfrm>
            <a:off x="7259781" y="3861118"/>
            <a:ext cx="4572001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Action Plan: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Optimization Strategy: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Refine the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QSTR-MED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method to enhance grouping of flash blocks based on performance characteristics.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Integrate findings into SSD firmware for improved flash memory management.</a:t>
            </a:r>
          </a:p>
        </p:txBody>
      </p:sp>
    </p:spTree>
    <p:extLst>
      <p:ext uri="{BB962C8B-B14F-4D97-AF65-F5344CB8AC3E}">
        <p14:creationId xmlns:p14="http://schemas.microsoft.com/office/powerpoint/2010/main" val="22586671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515DC-4781-3945-D690-86284D433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514" y="0"/>
            <a:ext cx="10515600" cy="1135429"/>
          </a:xfrm>
        </p:spPr>
        <p:txBody>
          <a:bodyPr>
            <a:no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Optimization Strategies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519356-7358-4626-7C7B-EF13E8F45E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1424" y="1066172"/>
            <a:ext cx="11611261" cy="4981209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total of 8 methods were proposed to optimize the grouping of flash blocks into superblocks, each aiming to minimize latency and improve performance.</a:t>
            </a:r>
            <a:r>
              <a:rPr lang="en-US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algn="l">
              <a:buFont typeface="+mj-lt"/>
              <a:buAutoNum type="arabicPeriod"/>
            </a:pPr>
            <a:r>
              <a:rPr lang="en-US" sz="18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Sequential Assembly</a:t>
            </a:r>
            <a:r>
              <a:rPr lang="en-US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Group blocks with the same sequence number from different chips as a superblock.</a:t>
            </a:r>
          </a:p>
          <a:p>
            <a:pPr algn="l">
              <a:buFont typeface="+mj-lt"/>
              <a:buAutoNum type="arabicPeriod"/>
            </a:pPr>
            <a:r>
              <a:rPr lang="en-US" sz="18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Erase Latency Assembly</a:t>
            </a:r>
            <a:r>
              <a:rPr lang="en-US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Group blocks with similar erase latency from different chips as a superblock.</a:t>
            </a:r>
          </a:p>
          <a:p>
            <a:pPr algn="l">
              <a:buFont typeface="+mj-lt"/>
              <a:buAutoNum type="arabicPeriod"/>
            </a:pPr>
            <a:r>
              <a:rPr lang="en-US" sz="18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Program Latency Assembly</a:t>
            </a:r>
            <a:r>
              <a:rPr lang="en-US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Group blocks with similar program latency from different chips as a superblock.</a:t>
            </a:r>
          </a:p>
          <a:p>
            <a:pPr algn="l">
              <a:buFont typeface="+mj-lt"/>
              <a:buAutoNum type="arabicPeriod"/>
            </a:pPr>
            <a:r>
              <a:rPr lang="en-US" sz="18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Local Optimal Assembly</a:t>
            </a:r>
            <a:r>
              <a:rPr lang="en-US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Use a brute force method to find the optimal combination of blocks from different chips to minimize program latency.</a:t>
            </a:r>
          </a:p>
          <a:p>
            <a:pPr algn="l">
              <a:buFont typeface="+mj-lt"/>
              <a:buAutoNum type="arabicPeriod"/>
            </a:pPr>
            <a:r>
              <a:rPr lang="en-US" sz="18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LWL-Rank Assembly</a:t>
            </a:r>
            <a:r>
              <a:rPr lang="en-US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Rank logical word-lines in each block by program latency and compare the ranks between blocks to calculate the distance.</a:t>
            </a:r>
          </a:p>
          <a:p>
            <a:pPr algn="l">
              <a:buFont typeface="+mj-lt"/>
              <a:buAutoNum type="arabicPeriod"/>
            </a:pPr>
            <a:r>
              <a:rPr lang="en-US" sz="18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PWL-Rank Assembly</a:t>
            </a:r>
            <a:r>
              <a:rPr lang="en-US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Rank physical word-lines in each block by program latency and compare the ranks between blocks to calculate the distance.</a:t>
            </a:r>
          </a:p>
          <a:p>
            <a:pPr algn="l">
              <a:buFont typeface="+mj-lt"/>
              <a:buAutoNum type="arabicPeriod"/>
            </a:pPr>
            <a:r>
              <a:rPr lang="en-US" sz="18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STR-Rank Assembly</a:t>
            </a:r>
            <a:r>
              <a:rPr lang="en-US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Rank strings in each block by program latency and compare the ranks between blocks to calculate the distance.</a:t>
            </a:r>
          </a:p>
          <a:p>
            <a:pPr algn="l">
              <a:buFont typeface="+mj-lt"/>
              <a:buAutoNum type="arabicPeriod"/>
            </a:pPr>
            <a:r>
              <a:rPr lang="en-US" sz="18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STR-Median Assembly</a:t>
            </a:r>
            <a:r>
              <a:rPr lang="en-US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Assign a rank of 0 or 1 to each string in a block based on its program latency and compare the ranks between blocks to calculate the distance.</a:t>
            </a:r>
          </a:p>
          <a:p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262AF7-4171-BE4F-701E-61FFFEF39658}"/>
              </a:ext>
            </a:extLst>
          </p:cNvPr>
          <p:cNvSpPr txBox="1"/>
          <p:nvPr/>
        </p:nvSpPr>
        <p:spPr>
          <a:xfrm>
            <a:off x="9471074" y="6452156"/>
            <a:ext cx="261190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i="1" dirty="0">
                <a:solidFill>
                  <a:srgbClr val="00B05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Continued  </a:t>
            </a:r>
            <a:r>
              <a:rPr lang="en-US" sz="1600" i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 the Next Slide</a:t>
            </a:r>
          </a:p>
        </p:txBody>
      </p:sp>
    </p:spTree>
    <p:extLst>
      <p:ext uri="{BB962C8B-B14F-4D97-AF65-F5344CB8AC3E}">
        <p14:creationId xmlns:p14="http://schemas.microsoft.com/office/powerpoint/2010/main" val="2049164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diagram of a program&#10;&#10;Description automatically generated">
            <a:extLst>
              <a:ext uri="{FF2B5EF4-FFF2-40B4-BE49-F238E27FC236}">
                <a16:creationId xmlns:a16="http://schemas.microsoft.com/office/drawing/2014/main" id="{44DA6ADF-AD27-0BFF-5EEF-68561BC4BF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10452"/>
          <a:stretch/>
        </p:blipFill>
        <p:spPr>
          <a:xfrm>
            <a:off x="316699" y="1623478"/>
            <a:ext cx="11558601" cy="4073938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0498E21-337C-C54C-2561-85C684BE7CE2}"/>
              </a:ext>
            </a:extLst>
          </p:cNvPr>
          <p:cNvSpPr txBox="1"/>
          <p:nvPr/>
        </p:nvSpPr>
        <p:spPr>
          <a:xfrm>
            <a:off x="261424" y="440342"/>
            <a:ext cx="1193057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logical word-line in a block is ranked based on its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program latency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ranking helps identify which blocks have similar performance characteristics.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goal is to group blocks with lower latency together to create superblocks that minimize overall latency during operations.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D17A508-A45D-418B-2044-D10F8FC94970}"/>
              </a:ext>
            </a:extLst>
          </p:cNvPr>
          <p:cNvSpPr txBox="1"/>
          <p:nvPr/>
        </p:nvSpPr>
        <p:spPr>
          <a:xfrm>
            <a:off x="188741" y="5798234"/>
            <a:ext cx="120759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Illustrates the process of ranking logical word-lines (LWL) within flash memory blocks to optimize the grouping of superblocks.</a:t>
            </a:r>
          </a:p>
        </p:txBody>
      </p:sp>
    </p:spTree>
    <p:extLst>
      <p:ext uri="{BB962C8B-B14F-4D97-AF65-F5344CB8AC3E}">
        <p14:creationId xmlns:p14="http://schemas.microsoft.com/office/powerpoint/2010/main" val="8218345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452642-90D6-9A88-3CCB-013BB8C9E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987" y="158719"/>
            <a:ext cx="10515600" cy="858764"/>
          </a:xfrm>
        </p:spPr>
        <p:txBody>
          <a:bodyPr>
            <a:norm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Scheme for QSTR-MED</a:t>
            </a:r>
          </a:p>
        </p:txBody>
      </p:sp>
      <p:pic>
        <p:nvPicPr>
          <p:cNvPr id="5" name="Content Placeholder 4" descr="A diagram of a computer system&#10;&#10;Description automatically generated">
            <a:extLst>
              <a:ext uri="{FF2B5EF4-FFF2-40B4-BE49-F238E27FC236}">
                <a16:creationId xmlns:a16="http://schemas.microsoft.com/office/drawing/2014/main" id="{8220A6C3-4F22-303F-3B06-CD9E5DA0E5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43642" y="1624971"/>
            <a:ext cx="4648358" cy="2396061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DF5A015-1EE9-5380-0884-4450A6C9AABA}"/>
              </a:ext>
            </a:extLst>
          </p:cNvPr>
          <p:cNvSpPr txBox="1"/>
          <p:nvPr/>
        </p:nvSpPr>
        <p:spPr>
          <a:xfrm>
            <a:off x="516987" y="1002979"/>
            <a:ext cx="7171192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 Integration: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Combines features from eight proposed superblock organization strategies to enhance SSD performance.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Superblock Organization: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Groups flash memory blocks into superblocks based on program latency and similarity.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Selective Comparison: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Reduces latency by comparing only blocks with similar performance characteristics.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 Optimization: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Minimizes extra latency during read/write operations.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Memory Efficiency: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Requires minimal additional memory overhead.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Low Computational Complexity: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Designed for quick processing with low resource demands.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Adaptability: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Dynamically adjusts to changes in performance for real-time optimization.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6B4DBBC-FF4B-66EA-2223-81BC53E02674}"/>
              </a:ext>
            </a:extLst>
          </p:cNvPr>
          <p:cNvSpPr txBox="1"/>
          <p:nvPr/>
        </p:nvSpPr>
        <p:spPr>
          <a:xfrm>
            <a:off x="396825" y="4696298"/>
            <a:ext cx="11398349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QSTR-MED Works:</a:t>
            </a:r>
          </a:p>
          <a:p>
            <a:pPr>
              <a:buFont typeface="+mj-lt"/>
              <a:buAutoNum type="arabicPeriod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Block Organization: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+mj-lt"/>
              <a:buAutoNum type="arabicPeriod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Superblock Formation: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Organizes flash memory blocks into superblocks by evaluating their program latency and performing similarity checks.</a:t>
            </a:r>
          </a:p>
          <a:p>
            <a:pPr>
              <a:buFont typeface="+mj-lt"/>
              <a:buAutoNum type="arabicPeriod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Targeted Comparisons: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+mj-lt"/>
              <a:buAutoNum type="arabicPeriod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Reduced Latency: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Focuses on comparing only selected blocks with similar performance characteristics, minimizing unnecessary comparisons and computational effort.</a:t>
            </a:r>
          </a:p>
        </p:txBody>
      </p:sp>
    </p:spTree>
    <p:extLst>
      <p:ext uri="{BB962C8B-B14F-4D97-AF65-F5344CB8AC3E}">
        <p14:creationId xmlns:p14="http://schemas.microsoft.com/office/powerpoint/2010/main" val="31020077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6A09E-3238-DD10-47CA-FB86EC1A7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357" y="168812"/>
            <a:ext cx="10515600" cy="807647"/>
          </a:xfrm>
        </p:spPr>
        <p:txBody>
          <a:bodyPr>
            <a:noAutofit/>
          </a:bodyPr>
          <a:lstStyle/>
          <a:p>
            <a:r>
              <a:rPr lang="en-US" sz="32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Performance Evaluation</a:t>
            </a:r>
            <a:br>
              <a:rPr lang="en-US" sz="32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 descr="A table with numbers and letters&#10;&#10;Description automatically generated">
            <a:extLst>
              <a:ext uri="{FF2B5EF4-FFF2-40B4-BE49-F238E27FC236}">
                <a16:creationId xmlns:a16="http://schemas.microsoft.com/office/drawing/2014/main" id="{0FF30E34-4B1C-A61D-A533-70B8CDEC4B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14035" y="976459"/>
            <a:ext cx="9163929" cy="3427548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BA182AA-BA22-F61E-C11C-4C828CEB8382}"/>
              </a:ext>
            </a:extLst>
          </p:cNvPr>
          <p:cNvSpPr txBox="1"/>
          <p:nvPr/>
        </p:nvSpPr>
        <p:spPr>
          <a:xfrm>
            <a:off x="556845" y="4472990"/>
            <a:ext cx="1086612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>
              <a:spcBef>
                <a:spcPts val="0"/>
              </a:spcBef>
              <a:spcAft>
                <a:spcPts val="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Key Performance Improvements:</a:t>
            </a:r>
            <a:endParaRPr lang="en-US" kern="100" dirty="0">
              <a:effectLst/>
              <a:latin typeface="Times New Roman" panose="020206030504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marR="0" lvl="1" indent="-285750">
              <a:spcBef>
                <a:spcPts val="0"/>
              </a:spcBef>
              <a:spcAft>
                <a:spcPts val="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QSTR-MED achieves comparable performance to the optimal method with minimal overhead.</a:t>
            </a:r>
          </a:p>
          <a:p>
            <a:pPr marL="742950" marR="0" lvl="1" indent="-285750">
              <a:spcBef>
                <a:spcPts val="0"/>
              </a:spcBef>
              <a:spcAft>
                <a:spcPts val="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Reduces program latency by 16.61% and erase latency by 59.82% compared to random groupings.</a:t>
            </a: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Computing Overhead Reduction:</a:t>
            </a:r>
            <a:endParaRPr lang="en-US" kern="100" dirty="0">
              <a:effectLst/>
              <a:latin typeface="Times New Roman" panose="020206030504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marR="0" lvl="1" indent="-285750">
              <a:spcBef>
                <a:spcPts val="0"/>
              </a:spcBef>
              <a:spcAft>
                <a:spcPts val="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QSTR-MED reduces computing overhead by 99.22% compared to other methods like STR-MED.</a:t>
            </a:r>
          </a:p>
        </p:txBody>
      </p:sp>
    </p:spTree>
    <p:extLst>
      <p:ext uri="{BB962C8B-B14F-4D97-AF65-F5344CB8AC3E}">
        <p14:creationId xmlns:p14="http://schemas.microsoft.com/office/powerpoint/2010/main" val="41408181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23DACE-99BF-9DBD-8E79-473D955321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425" y="300892"/>
            <a:ext cx="10515600" cy="760290"/>
          </a:xfrm>
        </p:spPr>
        <p:txBody>
          <a:bodyPr>
            <a:normAutofit fontScale="90000"/>
          </a:bodyPr>
          <a:lstStyle/>
          <a:p>
            <a:r>
              <a:rPr lang="en-US" sz="32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Comparison with Traditional Methods</a:t>
            </a:r>
            <a:br>
              <a:rPr lang="en-US" sz="32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 descr="A graph of a graph showing the distribution of a number of small dots&#10;&#10;Description automatically generated with medium confidence">
            <a:extLst>
              <a:ext uri="{FF2B5EF4-FFF2-40B4-BE49-F238E27FC236}">
                <a16:creationId xmlns:a16="http://schemas.microsoft.com/office/drawing/2014/main" id="{C005B7BC-F4FB-7315-A234-E5F91B531F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81361" y="681037"/>
            <a:ext cx="4076700" cy="3632200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703847A-C90A-750D-982B-8D8E85A053B1}"/>
              </a:ext>
            </a:extLst>
          </p:cNvPr>
          <p:cNvSpPr txBox="1"/>
          <p:nvPr/>
        </p:nvSpPr>
        <p:spPr>
          <a:xfrm>
            <a:off x="376310" y="1008954"/>
            <a:ext cx="6098344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Traditional Methods: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Random Block Organization: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Often leads to significant extra latency due to lack of structure in data grouping, causing inefficient read/write operations.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QSTR-MED: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Minimized Latency: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Effectively reduces latency by organizing flash memory blocks based on similar performance characteristics.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Practical Feasibility: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Achieves improvements without excessive computational overhead, making it suitable for real-world applications.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76A47DD-7C93-1E69-0201-4B31981C0498}"/>
              </a:ext>
            </a:extLst>
          </p:cNvPr>
          <p:cNvSpPr txBox="1"/>
          <p:nvPr/>
        </p:nvSpPr>
        <p:spPr>
          <a:xfrm>
            <a:off x="7181361" y="4525783"/>
            <a:ext cx="4825219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Distribution of Extra Program Latency: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13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shows that traditional methods have a higher and broader latency distribution, indicating greater extra latencies.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contrast,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QSTR-MED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shifts the latency distribution to the left, demonstrating lower average latency and improved performance.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52BA47F-038E-8188-FBEC-4BED11D772A1}"/>
              </a:ext>
            </a:extLst>
          </p:cNvPr>
          <p:cNvSpPr txBox="1"/>
          <p:nvPr/>
        </p:nvSpPr>
        <p:spPr>
          <a:xfrm>
            <a:off x="376310" y="4925716"/>
            <a:ext cx="609834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QSTR-MED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significantly outperforms traditional methods by reducing latency while maintaining practical efficiency, as illustrated by the latency distributions in Figure 13.</a:t>
            </a:r>
          </a:p>
        </p:txBody>
      </p:sp>
    </p:spTree>
    <p:extLst>
      <p:ext uri="{BB962C8B-B14F-4D97-AF65-F5344CB8AC3E}">
        <p14:creationId xmlns:p14="http://schemas.microsoft.com/office/powerpoint/2010/main" val="27686164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E73ECF-25A3-DEF3-AF7B-56F2584891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779" y="-371520"/>
            <a:ext cx="5334197" cy="1708242"/>
          </a:xfrm>
        </p:spPr>
        <p:txBody>
          <a:bodyPr anchor="ctr">
            <a:norm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EAE64-47F2-93A2-B348-05CE2B867E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1558" y="885373"/>
            <a:ext cx="5334197" cy="5586936"/>
          </a:xfrm>
        </p:spPr>
        <p:txBody>
          <a:bodyPr anchor="ctr">
            <a:noAutofit/>
          </a:bodyPr>
          <a:lstStyle/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</a:t>
            </a:r>
          </a:p>
          <a:p>
            <a:pPr lvl="1"/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SSD &amp; Its Architecture</a:t>
            </a:r>
          </a:p>
          <a:p>
            <a:pPr lvl="1"/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3D NAND Flash Memory</a:t>
            </a:r>
          </a:p>
          <a:p>
            <a:pPr lvl="1"/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3D SSD Internal Parallelism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Challenge: Process Variation</a:t>
            </a:r>
          </a:p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 Variation and Similarity in Flash Memory</a:t>
            </a:r>
          </a:p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 &amp; Motivation </a:t>
            </a:r>
          </a:p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Characteristics  &amp; Findings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Optimization Strategies</a:t>
            </a:r>
          </a:p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Scheme for QSTR-MED</a:t>
            </a:r>
          </a:p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 Evalutation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Comparison with Traditional Methods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Work</a:t>
            </a:r>
          </a:p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Circuit board">
            <a:extLst>
              <a:ext uri="{FF2B5EF4-FFF2-40B4-BE49-F238E27FC236}">
                <a16:creationId xmlns:a16="http://schemas.microsoft.com/office/drawing/2014/main" id="{01334785-B26B-FA1F-5375-8761C3EF613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7004" r="11159" b="-1"/>
          <a:stretch/>
        </p:blipFill>
        <p:spPr>
          <a:xfrm>
            <a:off x="6857797" y="-10886"/>
            <a:ext cx="5334204" cy="6868886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09374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69708-8B53-1BE0-FE00-0C20A80CB3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763" y="201441"/>
            <a:ext cx="10515600" cy="1325563"/>
          </a:xfrm>
        </p:spPr>
        <p:txBody>
          <a:bodyPr>
            <a:normAutofit/>
          </a:bodyPr>
          <a:lstStyle/>
          <a:p>
            <a:r>
              <a:rPr lang="en-US" sz="32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Conclusion</a:t>
            </a:r>
            <a:br>
              <a:rPr lang="en-US" sz="32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827F726-8887-3232-87AE-229ABD23248A}"/>
              </a:ext>
            </a:extLst>
          </p:cNvPr>
          <p:cNvSpPr txBox="1"/>
          <p:nvPr/>
        </p:nvSpPr>
        <p:spPr>
          <a:xfrm>
            <a:off x="519527" y="864223"/>
            <a:ext cx="10515599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Summary:</a:t>
            </a: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 Challenges: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 Variations: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inherent variations in flash pages during manufacturing lead to significant performance challenges in SSDs, resulting in inconsistent latency and overall inefficiency.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QSTR-MED Solution: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QSTR-MED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method offers a practical solution by efficiently organizing flash pages into superblocks based on similar latency characteristics. This organization minimizes extra latency and improves SSD performance.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l">
              <a:buNone/>
            </a:pPr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Key Findings:</a:t>
            </a:r>
            <a:endParaRPr lang="en-US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+mj-lt"/>
              <a:buAutoNum type="arabicPeriod"/>
            </a:pPr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Arbitrary Superblock Organization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Arbitrarily organizing superblocks results in long extra latency.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Eight Directions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Eight directions were proposed to minimize extra latency, including a local optimal solution.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QSTR-MED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The QSTR-MED was developed as a practical solution to minimize extra latency in superblock organization.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Reduced Computing Overhead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QSTR-MED significantly reduces computing overhead, making it a feasible solution.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Minimal Extra Latency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QSTR-MED can minimize extra program and erase latency in all superblocks.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+mj-lt"/>
              <a:buAutoNum type="arabicPeriod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+mj-lt"/>
              <a:buAutoNum type="arabicPeriod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4854F4A-74D8-A2B3-2354-F130D9A899C4}"/>
              </a:ext>
            </a:extLst>
          </p:cNvPr>
          <p:cNvSpPr txBox="1"/>
          <p:nvPr/>
        </p:nvSpPr>
        <p:spPr>
          <a:xfrm>
            <a:off x="9471074" y="6452156"/>
            <a:ext cx="261190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i="1" dirty="0">
                <a:solidFill>
                  <a:srgbClr val="00B05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Continued  </a:t>
            </a:r>
            <a:r>
              <a:rPr lang="en-US" sz="1600" i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 the Next Slide</a:t>
            </a:r>
          </a:p>
        </p:txBody>
      </p:sp>
    </p:spTree>
    <p:extLst>
      <p:ext uri="{BB962C8B-B14F-4D97-AF65-F5344CB8AC3E}">
        <p14:creationId xmlns:p14="http://schemas.microsoft.com/office/powerpoint/2010/main" val="11599604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graph showing a number of different types of lines&#10;&#10;Description automatically generated with medium confidence">
            <a:extLst>
              <a:ext uri="{FF2B5EF4-FFF2-40B4-BE49-F238E27FC236}">
                <a16:creationId xmlns:a16="http://schemas.microsoft.com/office/drawing/2014/main" id="{BF727BE1-8D74-CF0A-DDE5-C984C8CE62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97084" y="1046263"/>
            <a:ext cx="7236460" cy="4765474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25D701D-B228-2005-A70C-7F261D0C0304}"/>
              </a:ext>
            </a:extLst>
          </p:cNvPr>
          <p:cNvSpPr txBox="1"/>
          <p:nvPr/>
        </p:nvSpPr>
        <p:spPr>
          <a:xfrm>
            <a:off x="334108" y="1565258"/>
            <a:ext cx="446297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Superblocks Improvement: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14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visually emphasizes the overall improvements achieved through the QSTR-MED method.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figure likely illustrates enhancements in program and erase latency, showcasing how the proposed solution leads to better computational efficiency across all superblocks.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graphical representation supports the conclusion by quantifying the positive impact of QSTR-MED on SSD performance</a:t>
            </a:r>
          </a:p>
        </p:txBody>
      </p:sp>
    </p:spTree>
    <p:extLst>
      <p:ext uri="{BB962C8B-B14F-4D97-AF65-F5344CB8AC3E}">
        <p14:creationId xmlns:p14="http://schemas.microsoft.com/office/powerpoint/2010/main" val="16989229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D0DDF4-5899-22C5-B7BB-81DC79A6C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Future Work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959EE3-9FDA-ACEF-2CC6-EB22B55284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5659"/>
            <a:ext cx="10515600" cy="2043467"/>
          </a:xfrm>
        </p:spPr>
        <p:txBody>
          <a:bodyPr>
            <a:normAutofit/>
          </a:bodyPr>
          <a:lstStyle/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Refinement of Strategies: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 is potential for further refinement of superpage grouping strategies to enhance the effectiveness of QSTR-MED and adapt to evolving data workloads.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 Enhancements: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Exploring hardware-based solutions could provide additional optimization opportunities, potentially leading to even greater performance improvements in SSDs</a:t>
            </a:r>
          </a:p>
        </p:txBody>
      </p:sp>
    </p:spTree>
    <p:extLst>
      <p:ext uri="{BB962C8B-B14F-4D97-AF65-F5344CB8AC3E}">
        <p14:creationId xmlns:p14="http://schemas.microsoft.com/office/powerpoint/2010/main" val="1979738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97C756-A43F-D042-E76E-2027B08733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0012"/>
            <a:ext cx="10515600" cy="1325563"/>
          </a:xfrm>
        </p:spPr>
        <p:txBody>
          <a:bodyPr>
            <a:norm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b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Research Paper :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https://ieeexplore.ieee.org/document/10476406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482A65-3692-8431-52AD-7376B705A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5575"/>
            <a:ext cx="5133975" cy="369687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E. K. Ardestani et al., "Supporting Massive DLRM Inference through Software Defined Memory," 2022 IEEE 42nd International Conference on Distributed Computing Systems (ICDCS), Bologna, Italy, 2022, pp. 302-312, doi: 10.1109/ICDCS54860.2022.00037. keywords: {Deep learning;Measurement;Power demand;Computational modeling;Memory management;Software;Hardware;DLRM;Hierarchical Memory;Software Defined Memory;Recommendation Models;Inference},</a:t>
            </a:r>
          </a:p>
          <a:p>
            <a:pPr marL="0" indent="0">
              <a:buNone/>
            </a:pP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Y. Cai, E. F. Haratsch, O. Mutlu and K. Mai, "Threshold voltage distribution in MLC NAND flash memory: Characterization, analysis, and modeling," 2013 Design, Automation &amp; Test in Europe Conference &amp; Exhibition (DATE), Grenoble, France, 2013, pp. 1285-1290, doi: 10.7873/DATE.2013.266. keywords: {Threshold voltage;Noise;Flash memory cells;Correlation;Kernel;Vectors;NAND Flash;Memory Reliability;Memory Signal Processing;Threshold Voltage Distribution;Read Retry},</a:t>
            </a:r>
          </a:p>
          <a:p>
            <a:pPr marL="0" indent="0">
              <a:buNone/>
            </a:pP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Y. Cai, O. Mutlu, E. F. Haratsch and K. Mai, "Program interference in MLC NAND flash memory: Characterization, modeling, and mitigation," 2013 IEEE 31st International Conference on Computer Design (ICCD), Asheville, NC, USA, 2013, pp. 123-130, doi: 10.1109/ICCD.2013.6657034. keywords: {Decision support systems;NAND flash;program interference;reliability;read retry;error correction;error model},</a:t>
            </a:r>
          </a:p>
          <a:p>
            <a:pPr marL="0" indent="0">
              <a:buNone/>
            </a:pP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M. -F. Chang and S. -J. Shen, "A Process Variation Tolerant Embedded Split-Gate Flash Memory Using Pre-Stable Current Sensing Scheme," in IEEE Journal of Solid-State Circuits, vol. 44, no. 3, pp. 987-994, March 2009, doi: 10.1109/JSSC.2009.2013763.</a:t>
            </a:r>
          </a:p>
          <a:p>
            <a:pPr marL="0" indent="0">
              <a:buNone/>
            </a:pPr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keywords: {Split gate flash memory cells;Flash memory;Fluctuations;Circuits;Temperature sensors;Foundries;Threshold voltage;Tail;Nonvolatile memory;Manufacturing processes;Flash;process variation;split-gate},</a:t>
            </a:r>
          </a:p>
          <a:p>
            <a:pPr marL="0" indent="0">
              <a:buNone/>
            </a:pP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214A85-019C-0909-A62A-61C4BDCCFEA2}"/>
              </a:ext>
            </a:extLst>
          </p:cNvPr>
          <p:cNvSpPr txBox="1"/>
          <p:nvPr/>
        </p:nvSpPr>
        <p:spPr>
          <a:xfrm>
            <a:off x="5972175" y="1425575"/>
            <a:ext cx="60960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J. Chen, Y. Wang, A. C. Zhou, R. Mao and T. Li, "PATCH: Process-Variation-Resilient Space Allocation for Open-Channel SSD with 3D Flash," 2019 Design, Automation &amp; Test in Europe Conference &amp; Exhibition (DATE), Florence, Italy, 2019, pp. 216-221, doi: 10.23919/DATE.2019.8715197. keywords: {Automation;Europe;Integrated circuits;Electroencephalography;Gallium nitride;Three-dimensional flash memory;process variation;open-channel SSD;charge-trap flash;space allocation},</a:t>
            </a:r>
          </a:p>
          <a:p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T. -Y. Chen, Y. -H. Chang, Y. -H. Kuan and Y. -M. Chang, "VirtualGC: Enabling erase-free garbage collection to upgrade the performance of rewritable SLC NAND flash memory," 2017 54th ACM/EDAC/IEEE Design Automation Conference (DAC), Austin, TX, USA, 2017, pp. 1-6, doi: 10.1145/3061639.3062339. keywords: {Three-dimensional displays;Programming;Memory management;Microprocessors;Reliability engineering;Rewritable SLC;erase-free scheme;garbage collection},</a:t>
            </a:r>
          </a:p>
          <a:p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Y. Di, L. Shi, C. Gao, Q. Li, C. J. Xue and K. Wu, "Minimizing Retention Induced Refresh Through Exploiting Process Variation of Flash Memory," in IEEE Transactions on Computers, vol. 68, no. 1, pp. 83-98, 1 Jan. 2019, doi: 10.1109/TC.2018.2858771.</a:t>
            </a:r>
          </a:p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keywords: {Time-frequency analysis;Error correction codes;Reliability;Memory management;Flash memories;Minimization;Retention time;refresh optimization;process variation;flash memory},</a:t>
            </a:r>
          </a:p>
          <a:p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A. P. Ferreira, S. Bock, B. Childers, R. Melhem and D. Mossé, "Impact of process variation on endurance algorithms for wear-prone memories," 2011 Design, Automation &amp; Test in Europe, Grenoble, France, 2011, pp. 1-6, doi: 10.1109/DATE.2011.5763156. keywords: {Equations;Mathematical model;Phase change materials;Algorithm design and analysis;Approximation methods;Random access memory;Analytical models},</a:t>
            </a:r>
          </a:p>
          <a:p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J. Guo, D. Wang, Z. Shao and Y. Chen, "Data-Pattern-Aware Error Prevention Technique to Improve System Reliability," in IEEE Transactions on Very Large-Scale Integration (VLSI) Systems, vol. 25, no. 4, pp. 1433-1443, April 2017, doi: 10.1109/TVLSI.2016.2642055.</a:t>
            </a:r>
          </a:p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keywords: {Encoding;Programming;Bit error rate;Error correction codes;Interference;Reliability;Logic gates;Flash memories;reliability;storage management;solid state disk (SSD)},</a:t>
            </a:r>
          </a:p>
          <a:p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10583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DE1794C-526F-A443-A4BE-0FD55700BF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942079" y="4895558"/>
            <a:ext cx="4307841" cy="689316"/>
          </a:xfrm>
        </p:spPr>
        <p:txBody>
          <a:bodyPr>
            <a:normAutofit lnSpcReduction="10000"/>
          </a:bodyPr>
          <a:lstStyle/>
          <a:p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  <a:sym typeface="Wingdings" pitchFamily="2" charset="2"/>
            </a:endParaRPr>
          </a:p>
          <a:p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41358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3E7D1-ED16-FC51-23CB-49898C762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82E4BB-0957-B4EC-DD66-AD3A003779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0" name="Picture 2" descr="Know-How] Internal Structure Details of Solid-State Drives">
            <a:extLst>
              <a:ext uri="{FF2B5EF4-FFF2-40B4-BE49-F238E27FC236}">
                <a16:creationId xmlns:a16="http://schemas.microsoft.com/office/drawing/2014/main" id="{B3052FD7-F0C0-7E10-4506-B6CA2C9726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59135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E883B-35FE-DE6D-5C0D-EF74AC3639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602284"/>
          </a:xfrm>
        </p:spPr>
        <p:txBody>
          <a:bodyPr>
            <a:normAutofit/>
          </a:bodyPr>
          <a:lstStyle/>
          <a:p>
            <a:r>
              <a:rPr lang="en-US" sz="3200" b="1" dirty="0"/>
              <a:t>Solid State Drive (SSD)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E0957E-948D-90E2-DE22-F8C0717F24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67411"/>
            <a:ext cx="6778626" cy="176214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SSDs uses </a:t>
            </a:r>
            <a:r>
              <a:rPr lang="en-US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NAND flash memory chips (i.e. Non-Volatile) to store data.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8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Additional Benefits:</a:t>
            </a:r>
          </a:p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Durability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Since there are no moving parts, SSDs are less prone to physical damage, offering better shock resistance.</a:t>
            </a:r>
          </a:p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Internal Parallelism</a:t>
            </a:r>
            <a:br>
              <a:rPr lang="en-US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18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Advantages of SSD over HDD: A Detailed Comparison - WebScoot.io">
            <a:extLst>
              <a:ext uri="{FF2B5EF4-FFF2-40B4-BE49-F238E27FC236}">
                <a16:creationId xmlns:a16="http://schemas.microsoft.com/office/drawing/2014/main" id="{F1780EA2-A7F9-4DB6-A45F-4174DD6E22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4802" y="365127"/>
            <a:ext cx="4005942" cy="5993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Coding for SSDs – Part 2: Architecture of an SSD and Benchmarking | Code  Capsule">
            <a:extLst>
              <a:ext uri="{FF2B5EF4-FFF2-40B4-BE49-F238E27FC236}">
                <a16:creationId xmlns:a16="http://schemas.microsoft.com/office/drawing/2014/main" id="{249507C2-C966-1A51-33D3-45990E81E6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92"/>
          <a:stretch/>
        </p:blipFill>
        <p:spPr bwMode="auto">
          <a:xfrm>
            <a:off x="838200" y="2926989"/>
            <a:ext cx="6340522" cy="3565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95A1B6D-F8DF-51CA-FA19-00C6AF85C09B}"/>
              </a:ext>
            </a:extLst>
          </p:cNvPr>
          <p:cNvSpPr txBox="1"/>
          <p:nvPr/>
        </p:nvSpPr>
        <p:spPr>
          <a:xfrm>
            <a:off x="9471074" y="6452156"/>
            <a:ext cx="261190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i="1" dirty="0">
                <a:solidFill>
                  <a:srgbClr val="00B05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Continued  </a:t>
            </a:r>
            <a:r>
              <a:rPr lang="en-US" sz="1600" i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 the Next Slide</a:t>
            </a:r>
          </a:p>
        </p:txBody>
      </p:sp>
    </p:spTree>
    <p:extLst>
      <p:ext uri="{BB962C8B-B14F-4D97-AF65-F5344CB8AC3E}">
        <p14:creationId xmlns:p14="http://schemas.microsoft.com/office/powerpoint/2010/main" val="16056554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Complete Guide to Upgrading Your Hard Drive to an SSD - Safemode Computer  Service">
            <a:extLst>
              <a:ext uri="{FF2B5EF4-FFF2-40B4-BE49-F238E27FC236}">
                <a16:creationId xmlns:a16="http://schemas.microsoft.com/office/drawing/2014/main" id="{EE09DC14-8C99-6873-9C25-3EA3E2C04F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85253" y="1588447"/>
            <a:ext cx="5910747" cy="4772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850FC28-E88A-2BE9-B727-A9E7E153DFAD}"/>
              </a:ext>
            </a:extLst>
          </p:cNvPr>
          <p:cNvSpPr txBox="1"/>
          <p:nvPr/>
        </p:nvSpPr>
        <p:spPr>
          <a:xfrm>
            <a:off x="520700" y="228312"/>
            <a:ext cx="324852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SSD Architecture</a:t>
            </a:r>
            <a:endParaRPr lang="en-US" sz="3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6B5FBB-1D9C-B71C-B1B5-A84DC36DA094}"/>
              </a:ext>
            </a:extLst>
          </p:cNvPr>
          <p:cNvSpPr txBox="1"/>
          <p:nvPr/>
        </p:nvSpPr>
        <p:spPr>
          <a:xfrm>
            <a:off x="520700" y="813087"/>
            <a:ext cx="84227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architecture of an SSD is designed to maximize performance and reliability.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3E1B50-64ED-7638-BA4A-198ED1A04EED}"/>
              </a:ext>
            </a:extLst>
          </p:cNvPr>
          <p:cNvSpPr txBox="1"/>
          <p:nvPr/>
        </p:nvSpPr>
        <p:spPr>
          <a:xfrm>
            <a:off x="5827594" y="1311448"/>
            <a:ext cx="617915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Cache/DRAM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A small amount of volatile memory used to frequently accessed data to speed up read and write operations.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1F4D755-1861-6872-1BA9-2C90C1AFD8DE}"/>
              </a:ext>
            </a:extLst>
          </p:cNvPr>
          <p:cNvSpPr txBox="1"/>
          <p:nvPr/>
        </p:nvSpPr>
        <p:spPr>
          <a:xfrm>
            <a:off x="5827594" y="2086808"/>
            <a:ext cx="617915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NAND Flash Memory</a:t>
            </a:r>
            <a:r>
              <a:rPr lang="en-US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br>
              <a:rPr lang="en-US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This is the primary storage medium in SSDs. It consists of memory cells that store data in the form of electrical charges. </a:t>
            </a:r>
            <a:br>
              <a:rPr lang="en-US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E920349-047B-2B6A-E45F-7EF1332070BC}"/>
              </a:ext>
            </a:extLst>
          </p:cNvPr>
          <p:cNvSpPr txBox="1"/>
          <p:nvPr/>
        </p:nvSpPr>
        <p:spPr>
          <a:xfrm>
            <a:off x="5827594" y="3097747"/>
            <a:ext cx="617915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Channels</a:t>
            </a:r>
            <a:r>
              <a:rPr lang="en-US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br>
              <a:rPr lang="en-US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SSDs have multiple independent </a:t>
            </a:r>
            <a:r>
              <a:rPr lang="en-US" sz="18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channels</a:t>
            </a:r>
            <a:r>
              <a:rPr lang="en-US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that connect the controller to the NAND chips. Data is written to multiple channels in parallel, significantly improving throughput and reducing latency.</a:t>
            </a:r>
            <a:br>
              <a:rPr lang="en-US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A204EF-9191-77DF-E58B-2EC4361185E3}"/>
              </a:ext>
            </a:extLst>
          </p:cNvPr>
          <p:cNvSpPr txBox="1"/>
          <p:nvPr/>
        </p:nvSpPr>
        <p:spPr>
          <a:xfrm>
            <a:off x="5827594" y="4676767"/>
            <a:ext cx="6427513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Controller</a:t>
            </a:r>
            <a:r>
              <a:rPr lang="en-US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br>
              <a:rPr lang="en-US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controller is the brain of the SSD, responsible for managing data read/write operations, error correction, wear leveling, and garbage collection. It coordinates data flow between the NAND flash and the host system.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78198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8F917A6-AE71-D164-AAE7-5621182B6D7F}"/>
              </a:ext>
            </a:extLst>
          </p:cNvPr>
          <p:cNvSpPr txBox="1"/>
          <p:nvPr/>
        </p:nvSpPr>
        <p:spPr>
          <a:xfrm>
            <a:off x="298677" y="982319"/>
            <a:ext cx="8833291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NAND Flash Memory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Floating-gate-based non-volatile memory.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Holds electrical charge to store data persistently.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Advantages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High data storage density, fast read/write speeds, and durability.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Unit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Transistors connected in series as word-lines to increase storage density.</a:t>
            </a:r>
          </a:p>
          <a:p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D5CAA97-F8F4-FFCF-FECE-D5D4F0F34E4A}"/>
              </a:ext>
            </a:extLst>
          </p:cNvPr>
          <p:cNvSpPr txBox="1"/>
          <p:nvPr/>
        </p:nvSpPr>
        <p:spPr>
          <a:xfrm>
            <a:off x="298677" y="2551837"/>
            <a:ext cx="7661099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3D NAND Flash Memory Architecture: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Chip Composition</a:t>
            </a:r>
            <a:r>
              <a:rPr lang="en-US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Composed of several planes.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Planes</a:t>
            </a:r>
            <a:r>
              <a:rPr lang="en-US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Each plane contains many flash blocks (BLK).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Blocks</a:t>
            </a:r>
            <a:r>
              <a:rPr lang="en-US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Basic unit for erasing (ERS).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Word-Lines</a:t>
            </a:r>
            <a:r>
              <a:rPr lang="en-US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and Strings</a:t>
            </a:r>
            <a:r>
              <a:rPr lang="en-US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Block consists of many physical word-lines (PWL) and several strings (STR).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E31620F-6C21-5699-D655-49BA467ACB87}"/>
              </a:ext>
            </a:extLst>
          </p:cNvPr>
          <p:cNvSpPr txBox="1"/>
          <p:nvPr/>
        </p:nvSpPr>
        <p:spPr>
          <a:xfrm>
            <a:off x="298677" y="4450008"/>
            <a:ext cx="8085906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Example: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96 physical word-lines (3D NAND with 96 layers).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4 strings.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384 logical word-lines (WL) (0 to 383).</a:t>
            </a:r>
            <a:br>
              <a:rPr lang="en-US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Programming Process</a:t>
            </a:r>
            <a:r>
              <a:rPr lang="en-US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Applies voltage to one selected physical word-line and activates one string to inject charges into cells.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7B86D62-323B-F055-028E-C5911B416906}"/>
              </a:ext>
            </a:extLst>
          </p:cNvPr>
          <p:cNvSpPr txBox="1"/>
          <p:nvPr/>
        </p:nvSpPr>
        <p:spPr>
          <a:xfrm>
            <a:off x="298677" y="266056"/>
            <a:ext cx="766109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3D NAND Flash Memory</a:t>
            </a:r>
            <a:endParaRPr lang="en-US" sz="3200" dirty="0"/>
          </a:p>
        </p:txBody>
      </p:sp>
      <p:pic>
        <p:nvPicPr>
          <p:cNvPr id="2" name="Picture 1" descr="A diagram of a flash memory&#10;&#10;Description automatically generated">
            <a:extLst>
              <a:ext uri="{FF2B5EF4-FFF2-40B4-BE49-F238E27FC236}">
                <a16:creationId xmlns:a16="http://schemas.microsoft.com/office/drawing/2014/main" id="{1275F5F2-4DEE-E540-B134-66C579BD53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0373" y="2551837"/>
            <a:ext cx="4152950" cy="2543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170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BA43F367-A5D3-7B18-8997-49F6069F905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23424809"/>
              </p:ext>
            </p:extLst>
          </p:nvPr>
        </p:nvGraphicFramePr>
        <p:xfrm>
          <a:off x="480392" y="259315"/>
          <a:ext cx="7051784" cy="39717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665C64CE-6195-542C-3730-5DAE6A071746}"/>
              </a:ext>
            </a:extLst>
          </p:cNvPr>
          <p:cNvSpPr txBox="1"/>
          <p:nvPr/>
        </p:nvSpPr>
        <p:spPr>
          <a:xfrm>
            <a:off x="278182" y="4826675"/>
            <a:ext cx="11516028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Wordlines(WLs)</a:t>
            </a:r>
            <a:r>
              <a:rPr lang="en-US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Imagine a long horizontal wire running through a skyscraper. Applying voltage to a wordline selects a specific "floor" (layer) of memory cells.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Bitline</a:t>
            </a:r>
            <a:r>
              <a:rPr lang="en-US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Think of these as vertical wires passing through all floors. Each bitline connects to a column of memory cells. Data is written or read through these lines. *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String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 single vertical stack of memory cells connected by a bitline, spanning multiple layers (floors). 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Essentially, wordlines select the layer, bitlines carry data, and a string is the entire vertical column of cells accessed</a:t>
            </a:r>
          </a:p>
        </p:txBody>
      </p:sp>
      <p:pic>
        <p:nvPicPr>
          <p:cNvPr id="13" name="Content Placeholder 4" descr="Diagram of a diagram of a block diagram&#10;&#10;Description automatically generated">
            <a:extLst>
              <a:ext uri="{FF2B5EF4-FFF2-40B4-BE49-F238E27FC236}">
                <a16:creationId xmlns:a16="http://schemas.microsoft.com/office/drawing/2014/main" id="{2E3DE08D-08D2-38A4-5EB4-A4B034AB50A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56107" y="0"/>
            <a:ext cx="4535893" cy="4869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0430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633114C9-D990-7288-0AF4-86C9682DC392}"/>
              </a:ext>
            </a:extLst>
          </p:cNvPr>
          <p:cNvSpPr txBox="1"/>
          <p:nvPr/>
        </p:nvSpPr>
        <p:spPr>
          <a:xfrm>
            <a:off x="288151" y="291322"/>
            <a:ext cx="8531768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Bit Lines and Data Pages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Bit Lines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Each word-line connects many bit lines.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Number of Bit Lines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18KB page (16KB user data, 2KB spare area) = 147,456-bit lines.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Pages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Logical word-line stores one to four pages based on cell types (e.g., TLC).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Types of Data Pages: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LSB Page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Least significant bit of memory cells.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CSB Page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Central significant bit of memory cells.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MSB Page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Most significant bit of memory cells.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Multi-Plane Commands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Purpose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Support high access speed by operating on different planes in parallel.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Commands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Multi-Plane Page Read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Reads pages on different planes.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Multi-Plane Word-Line Program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Programs word-lines on different planes.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Multi-Plane Block Erase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Erases blocks on different planes.</a:t>
            </a:r>
          </a:p>
          <a:p>
            <a:pPr lvl="1" algn="l"/>
            <a:endParaRPr lang="en-US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Completion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Command completes when operation is finished on all targeted pages, word-lines, or blocks.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Summary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Modern 3D NAND flash memory maximizes storage density and performance.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Key Components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Planes, blocks, word-lines, strings, and bit lines.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Optimization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Multi-plane commands enhance access speed and efficiency.</a:t>
            </a:r>
          </a:p>
          <a:p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Content Placeholder 4" descr="Diagram of a diagram of a block diagram&#10;&#10;Description automatically generated">
            <a:extLst>
              <a:ext uri="{FF2B5EF4-FFF2-40B4-BE49-F238E27FC236}">
                <a16:creationId xmlns:a16="http://schemas.microsoft.com/office/drawing/2014/main" id="{7ABDA9DC-E88D-B448-25DE-DF2C21020F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56171" y="1330178"/>
            <a:ext cx="3635829" cy="4662596"/>
          </a:xfrm>
        </p:spPr>
      </p:pic>
    </p:spTree>
    <p:extLst>
      <p:ext uri="{BB962C8B-B14F-4D97-AF65-F5344CB8AC3E}">
        <p14:creationId xmlns:p14="http://schemas.microsoft.com/office/powerpoint/2010/main" val="30349654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1EF49-2FB0-792D-759E-12945F533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7633" y="285858"/>
            <a:ext cx="4544762" cy="585288"/>
          </a:xfrm>
        </p:spPr>
        <p:txBody>
          <a:bodyPr anchor="t">
            <a:normAutofit fontScale="90000"/>
          </a:bodyPr>
          <a:lstStyle/>
          <a:p>
            <a:r>
              <a:rPr lang="en-US" sz="32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SSD Internal </a:t>
            </a:r>
            <a:r>
              <a:rPr lang="en-US" sz="36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Parallelism</a:t>
            </a:r>
            <a:br>
              <a:rPr lang="en-US" sz="32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C23E3B9-5ABF-58B3-E2B0-E9A5DAA900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1462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08E71-30D4-AF05-065E-34743D4996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555" y="1003301"/>
            <a:ext cx="6807148" cy="373918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All flash memory chips work independently to increase storage throughput.</a:t>
            </a:r>
          </a:p>
          <a:p>
            <a:pPr marL="0" indent="0">
              <a:buNone/>
            </a:pPr>
            <a:r>
              <a:rPr lang="en-US" sz="18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Superblock Organization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Superblock (SB)</a:t>
            </a:r>
            <a:r>
              <a:rPr lang="en-US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Groups multiple blocks from different planes and chips.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Formation</a:t>
            </a:r>
            <a:r>
              <a:rPr lang="en-US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One block from each plane in different chips of channels is picked to form a superblock.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Components</a:t>
            </a:r>
            <a:r>
              <a:rPr lang="en-US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Physical Word-Lines</a:t>
            </a:r>
            <a:r>
              <a:rPr lang="en-US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Labeled with the same word-line number are bonded as a super word-line.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Pages</a:t>
            </a:r>
            <a:r>
              <a:rPr lang="en-US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Pages with the same page type (LSB, CSB, MSB) are organized as a superpage.</a:t>
            </a:r>
          </a:p>
        </p:txBody>
      </p:sp>
      <p:pic>
        <p:nvPicPr>
          <p:cNvPr id="4" name="Content Placeholder 4" descr="A diagram of a block diagram&#10;&#10;Description automatically generated">
            <a:extLst>
              <a:ext uri="{FF2B5EF4-FFF2-40B4-BE49-F238E27FC236}">
                <a16:creationId xmlns:a16="http://schemas.microsoft.com/office/drawing/2014/main" id="{2CDAEDF5-82B6-72ED-094D-DF38BD2E576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1525"/>
          <a:stretch/>
        </p:blipFill>
        <p:spPr>
          <a:xfrm>
            <a:off x="7213702" y="0"/>
            <a:ext cx="4978298" cy="485310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A3D141F-BE55-7B04-D82F-6D321EB47782}"/>
              </a:ext>
            </a:extLst>
          </p:cNvPr>
          <p:cNvSpPr txBox="1"/>
          <p:nvPr/>
        </p:nvSpPr>
        <p:spPr>
          <a:xfrm>
            <a:off x="377633" y="4853119"/>
            <a:ext cx="1168795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8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Parallel Operations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Super Word-Line</a:t>
            </a:r>
            <a:r>
              <a:rPr lang="en-US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Word-lines in the same super word-line are programmed simultaneously.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Superpage</a:t>
            </a:r>
            <a:r>
              <a:rPr lang="en-US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Pages in the same superpage can be read in parallel.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Example</a:t>
            </a:r>
            <a:r>
              <a:rPr lang="en-US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Superblock</a:t>
            </a:r>
            <a:r>
              <a:rPr lang="en-US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Formed by aggregating Block 0 on Chip 0, Block 25 on Chip 1, and Block 25 on Chip m.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Multi-Plane Command</a:t>
            </a:r>
            <a:r>
              <a:rPr lang="en-US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Reported as completed when the issued command is done on all planes.</a:t>
            </a:r>
          </a:p>
        </p:txBody>
      </p:sp>
    </p:spTree>
    <p:extLst>
      <p:ext uri="{BB962C8B-B14F-4D97-AF65-F5344CB8AC3E}">
        <p14:creationId xmlns:p14="http://schemas.microsoft.com/office/powerpoint/2010/main" val="11921822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Times New Roman-Arial">
      <a:maj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7d43b8c0-30af-4f4c-9e41-edff9d27c1fd}" enabled="1" method="Privileged" siteId="{70de1992-07c6-480f-a318-a1afcba03983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479</TotalTime>
  <Words>3405</Words>
  <Application>Microsoft Macintosh PowerPoint</Application>
  <PresentationFormat>Widescreen</PresentationFormat>
  <Paragraphs>248</Paragraphs>
  <Slides>24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Aptos</vt:lpstr>
      <vt:lpstr>Arial</vt:lpstr>
      <vt:lpstr>Courier New</vt:lpstr>
      <vt:lpstr>Helvetica</vt:lpstr>
      <vt:lpstr>Segoe UI</vt:lpstr>
      <vt:lpstr>Symbol</vt:lpstr>
      <vt:lpstr>Times New Roman</vt:lpstr>
      <vt:lpstr>Office Theme</vt:lpstr>
      <vt:lpstr>Paper Presentation  on Are Superpages Super-fast? Distilling Flash Blocks to Unify Flash Pages of a Superpage in an SSD </vt:lpstr>
      <vt:lpstr>Agenda</vt:lpstr>
      <vt:lpstr>PowerPoint Presentation</vt:lpstr>
      <vt:lpstr>Solid State Drive (SSD)</vt:lpstr>
      <vt:lpstr>PowerPoint Presentation</vt:lpstr>
      <vt:lpstr>PowerPoint Presentation</vt:lpstr>
      <vt:lpstr>PowerPoint Presentation</vt:lpstr>
      <vt:lpstr>PowerPoint Presentation</vt:lpstr>
      <vt:lpstr>SSD Internal Parallelism </vt:lpstr>
      <vt:lpstr>Problem Statement</vt:lpstr>
      <vt:lpstr>The Challenge: Process Variations</vt:lpstr>
      <vt:lpstr>Process Variation and Similarity in Flash Memory</vt:lpstr>
      <vt:lpstr>Objective &amp; Motivation</vt:lpstr>
      <vt:lpstr>PowerPoint Presentation</vt:lpstr>
      <vt:lpstr>Optimization Strategies</vt:lpstr>
      <vt:lpstr>PowerPoint Presentation</vt:lpstr>
      <vt:lpstr>Proposed Scheme for QSTR-MED</vt:lpstr>
      <vt:lpstr>Performance Evaluation </vt:lpstr>
      <vt:lpstr>Comparison with Traditional Methods </vt:lpstr>
      <vt:lpstr>Conclusion </vt:lpstr>
      <vt:lpstr>PowerPoint Presentation</vt:lpstr>
      <vt:lpstr>Future Work </vt:lpstr>
      <vt:lpstr>References Research Paper : https://ieeexplore.ieee.org/document/10476406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Valapadasu, Uday Bhaskar</dc:creator>
  <cp:lastModifiedBy>Valapadasu, Uday Bhaskar</cp:lastModifiedBy>
  <cp:revision>3</cp:revision>
  <dcterms:created xsi:type="dcterms:W3CDTF">2024-10-04T03:35:10Z</dcterms:created>
  <dcterms:modified xsi:type="dcterms:W3CDTF">2024-10-04T19:40:54Z</dcterms:modified>
</cp:coreProperties>
</file>

<file path=docProps/thumbnail.jpeg>
</file>